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5"/>
  </p:notesMasterIdLst>
  <p:handoutMasterIdLst>
    <p:handoutMasterId r:id="rId16"/>
  </p:handoutMasterIdLst>
  <p:sldIdLst>
    <p:sldId id="273" r:id="rId5"/>
    <p:sldId id="280" r:id="rId6"/>
    <p:sldId id="282" r:id="rId7"/>
    <p:sldId id="283" r:id="rId8"/>
    <p:sldId id="270" r:id="rId9"/>
    <p:sldId id="284" r:id="rId10"/>
    <p:sldId id="285" r:id="rId11"/>
    <p:sldId id="279" r:id="rId12"/>
    <p:sldId id="25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F89"/>
    <a:srgbClr val="31567F"/>
    <a:srgbClr val="000000"/>
    <a:srgbClr val="A40000"/>
    <a:srgbClr val="434EBB"/>
    <a:srgbClr val="8291EE"/>
    <a:srgbClr val="008080"/>
    <a:srgbClr val="69737D"/>
    <a:srgbClr val="FFD7A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2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8D9C2F0-D2FE-43B4-ACDC-98CFD9F3F0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DE93AE-125C-4DFF-A2E4-190A0E2F63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149E7-4496-440B-A2DE-B38EBD62DB87}" type="datetimeFigureOut">
              <a:rPr lang="es-ES" smtClean="0"/>
              <a:t>28/6/23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3EDBC5-5FCE-4928-9B3E-85C3F9C821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285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44F62-B9CE-4C56-ACD0-70463E287735}" type="datetimeFigureOut">
              <a:rPr lang="en-US" smtClean="0"/>
              <a:t>6/28/23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5481F-DB79-4044-9085-4C2E5D12C71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6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113EC-8624-B049-B09B-A1AD69966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0847AB-4D12-2340-804B-217F603E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7C7182-DDF5-6C46-8778-E68F12AB4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C8D9EE-7F9D-D745-AB8D-2A9F093C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6F67FA-5381-3B49-B47C-02854F5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9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BAAD4-9878-7B49-8D1D-4C87259E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F6972C-EF3F-4447-B9FD-725474071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F5C8AB-27EF-4F48-ADF7-089623AA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3DF9D9-2C7E-2F44-BB1B-641C0C93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D9FC87-1C44-EB4E-B653-50611589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76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39F085-61C7-9546-8C7F-D39D74921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31D5B9-FCB9-1B42-B258-CD58CC213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FBDBE-6DE1-274E-973D-027175CC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120A05-24A6-2D48-8526-C0A75654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EB652C-FDC8-FD41-AF16-35C5C898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05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B25088-0444-374C-8672-5D2BCF43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49AA49-7C9C-C148-A761-C63AD25E9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B6A453-10BB-0F44-BC14-302D8D22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11A5E-7954-DF4A-8C2B-B007DC55C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767DCC-9549-8343-A536-4E6C1856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53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1E99C-B293-844D-9309-F0CEE679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2128C3-ADFF-4744-ADED-9D95B093C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8DF500-61D5-1247-A19C-4BA58062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6D6D1-6844-C246-8DFC-866C06C3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8B5C28-CBAA-8E4C-9031-601CEFD7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4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F72C5-580F-0E4C-8195-1E5CFBA1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8D8135-CF8D-204F-A49C-12E0FC09F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E4FA78-80C6-2646-8B38-ED915FFCF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E31D70-0166-C749-A81B-B49EAFA27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5740EE-230E-9F41-9C34-6B6E6003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38E7E4-28B3-DE40-A535-788BAD95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20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516A79-EAAE-6647-AE8E-1673BB3E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A71ADF-2118-D84C-B7D1-66598921D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39BA2F-4A6C-6F48-B96E-A8DE0CAF7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94756C-16B8-794E-B350-A0F84E582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CB6A047-4B2A-054F-9F10-6E775F921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28BEDA-AD9E-1F47-82D7-10633402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0E61E38-8E0E-4840-9354-43746CC64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A2A1D3-7933-4442-BE28-E073D83F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51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17C7F-427A-D143-BD54-BCCB94E4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8606A2-BF84-8D48-9980-81EAF3CA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2A6211-4628-4C41-89A4-A6620DDE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B0BB2E-2004-8346-AB41-2C76AD6C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99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3AA8B-9EF0-C14D-8921-97E370D2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2418D1-38F3-3245-BEDC-78824726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7C58E40-974B-DA42-B2EF-BD736A19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4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0028F-B409-B14F-B5ED-B8437CF7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243DE-4C29-F043-9BAE-3A0203A6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788DD6-3094-F045-B5B7-0DF6F536C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9E3669-6F79-944A-AC0F-9547023EB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C0B85D-3D6C-8E42-BE65-F8B9D292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4ECC45-129C-DC44-A8C4-A7FDE021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8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DDFFA8-1F22-B645-964F-99383E56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DAE9CA-E457-DD42-AB74-13153491B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F3B230-EFA0-954D-A65C-8C0E0D053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3F0C6D-2FCE-C24E-9B5F-489BC1EC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11A88-3735-0548-A9C5-7F66FDB7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96587C-A0C4-3E47-99F2-B987B806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18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49A12F-8733-CA48-B5A6-AFBF717E7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4020A5-AE00-1D4D-981D-14AEFE6E7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78B5A-A634-274B-80BC-6A70BBDE8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ACF2-CF6A-0145-B169-884FC5CFA85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D4CD38-5414-6E4D-BEC9-0B9638599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93F3D5-36DE-274C-9C1C-F0B8114F9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77A4C-1148-E04A-AD7B-1CD19886D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55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facebook.com/incathlab.cardiovascular" TargetMode="External"/><Relationship Id="rId7" Type="http://schemas.openxmlformats.org/officeDocument/2006/relationships/hyperlink" Target="http://www.twitter.com/incathlab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://bit.ly/INcathlab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70">
            <a:extLst>
              <a:ext uri="{FF2B5EF4-FFF2-40B4-BE49-F238E27FC236}">
                <a16:creationId xmlns:a16="http://schemas.microsoft.com/office/drawing/2014/main" id="{EA567D12-EA79-AB4B-9EE5-3C39623EFEA6}"/>
              </a:ext>
            </a:extLst>
          </p:cNvPr>
          <p:cNvSpPr txBox="1"/>
          <p:nvPr/>
        </p:nvSpPr>
        <p:spPr>
          <a:xfrm>
            <a:off x="942038" y="5954413"/>
            <a:ext cx="7013417" cy="3231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CASE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#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highlight>
                <a:srgbClr val="800080"/>
              </a:highlight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</p:txBody>
      </p:sp>
      <p:sp>
        <p:nvSpPr>
          <p:cNvPr id="11" name="TextBox 70">
            <a:extLst>
              <a:ext uri="{FF2B5EF4-FFF2-40B4-BE49-F238E27FC236}">
                <a16:creationId xmlns:a16="http://schemas.microsoft.com/office/drawing/2014/main" id="{792784EF-2B3E-4B48-AA7E-38EAF555D5B6}"/>
              </a:ext>
            </a:extLst>
          </p:cNvPr>
          <p:cNvSpPr txBox="1"/>
          <p:nvPr/>
        </p:nvSpPr>
        <p:spPr>
          <a:xfrm>
            <a:off x="413534" y="3649193"/>
            <a:ext cx="11473665" cy="815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80"/>
                </a:highlight>
                <a:uLnTx/>
                <a:uFillTx/>
                <a:latin typeface="Roboto Lt" panose="02000000000000000000" pitchFamily="2" charset="0"/>
                <a:ea typeface="Roboto Lt" panose="02000000000000000000" pitchFamily="2" charset="0"/>
                <a:cs typeface="Roboto Lt" panose="02000000000000000000" pitchFamily="2" charset="0"/>
              </a:rPr>
              <a:t>YOUR TITLE </a:t>
            </a:r>
            <a:r>
              <a:rPr kumimoji="0" lang="en-US" sz="4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80"/>
                </a:highlight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PRESENTATION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80"/>
                </a:highlight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EA6E3E3-72E5-3E4F-BF1B-0DCCEC5F97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231" y="5846024"/>
            <a:ext cx="533400" cy="90805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18E6197-1AEA-4926-8389-8F7C371968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0281" y="5455876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3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lipart&#10;&#10;Description générée automatiquement">
            <a:hlinkClick r:id="rId3"/>
            <a:extLst>
              <a:ext uri="{FF2B5EF4-FFF2-40B4-BE49-F238E27FC236}">
                <a16:creationId xmlns:a16="http://schemas.microsoft.com/office/drawing/2014/main" id="{0DDB494E-2283-284A-842A-C513E85DB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8733" y="2649270"/>
            <a:ext cx="571500" cy="571500"/>
          </a:xfrm>
          <a:prstGeom prst="rect">
            <a:avLst/>
          </a:prstGeom>
        </p:spPr>
      </p:pic>
      <p:pic>
        <p:nvPicPr>
          <p:cNvPr id="7" name="Image 6">
            <a:hlinkClick r:id="rId5"/>
            <a:extLst>
              <a:ext uri="{FF2B5EF4-FFF2-40B4-BE49-F238E27FC236}">
                <a16:creationId xmlns:a16="http://schemas.microsoft.com/office/drawing/2014/main" id="{37BB0796-DD63-8E40-9B17-89AB227228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0250" y="2649270"/>
            <a:ext cx="571500" cy="571500"/>
          </a:xfrm>
          <a:prstGeom prst="rect">
            <a:avLst/>
          </a:prstGeom>
        </p:spPr>
      </p:pic>
      <p:pic>
        <p:nvPicPr>
          <p:cNvPr id="9" name="Image 8" descr="Une image contenant hache, clipart&#10;&#10;Description générée automatiquement">
            <a:hlinkClick r:id="rId7"/>
            <a:extLst>
              <a:ext uri="{FF2B5EF4-FFF2-40B4-BE49-F238E27FC236}">
                <a16:creationId xmlns:a16="http://schemas.microsoft.com/office/drawing/2014/main" id="{F121F9CB-C687-D64F-A52B-7D73024B8D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1767" y="2649270"/>
            <a:ext cx="571500" cy="5715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91453FC-2323-4FDB-92FF-27A774C647EB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2383" y="376111"/>
            <a:ext cx="4030884" cy="169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1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2BC9A-991B-56A0-4069-481A53E769CD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TextBox 70">
            <a:extLst>
              <a:ext uri="{FF2B5EF4-FFF2-40B4-BE49-F238E27FC236}">
                <a16:creationId xmlns:a16="http://schemas.microsoft.com/office/drawing/2014/main" id="{630687CA-55AD-A846-AE7E-ADD411CB7183}"/>
              </a:ext>
            </a:extLst>
          </p:cNvPr>
          <p:cNvSpPr txBox="1"/>
          <p:nvPr/>
        </p:nvSpPr>
        <p:spPr>
          <a:xfrm>
            <a:off x="501173" y="619514"/>
            <a:ext cx="951939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Patient description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(1 slide)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C00000">
                  <a:alpha val="86000"/>
                </a:srgbClr>
              </a:solidFill>
              <a:effectLst/>
              <a:uLnTx/>
              <a:uFillTx/>
              <a:latin typeface="Roboto Lt" panose="02000000000000000000" pitchFamily="2" charset="0"/>
              <a:ea typeface="+mn-ea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6BB2E8C-245D-40EA-AF3A-BEEFE909F87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Patient History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Age and gender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Specify if Ax or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Sx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Morbidities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Previous lesions treated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Number of lesions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Why CAS procedure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A092D904-780C-2FA9-604C-0F538ECD1CF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6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70">
            <a:extLst>
              <a:ext uri="{FF2B5EF4-FFF2-40B4-BE49-F238E27FC236}">
                <a16:creationId xmlns:a16="http://schemas.microsoft.com/office/drawing/2014/main" id="{630687CA-55AD-A846-AE7E-ADD411CB7183}"/>
              </a:ext>
            </a:extLst>
          </p:cNvPr>
          <p:cNvSpPr txBox="1"/>
          <p:nvPr/>
        </p:nvSpPr>
        <p:spPr>
          <a:xfrm>
            <a:off x="501173" y="611820"/>
            <a:ext cx="951939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Description of the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procedure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(1-2 slides)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C00000">
                  <a:alpha val="86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6BB2E8C-245D-40EA-AF3A-BEEFE909F87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Image explaining the situation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Anatomic description (Arch type, tortuous vessel..)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Lesion location and size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Plaque morphology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Brief description highlighting what made this case special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lvl="1" indent="-34290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highlight>
                  <a:srgbClr val="FFFF00"/>
                </a:highlight>
                <a:latin typeface="Roboto Th" panose="02000000000000000000"/>
              </a:rPr>
              <a:t>Medical therapy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Patient preparation</a:t>
            </a: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E36126F-CEF2-421A-8F57-18432BD3B7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73109FE0-06A4-4569-AC89-CD1BA7836936}"/>
              </a:ext>
            </a:extLst>
          </p:cNvPr>
          <p:cNvSpPr/>
          <p:nvPr/>
        </p:nvSpPr>
        <p:spPr>
          <a:xfrm>
            <a:off x="838200" y="3628830"/>
            <a:ext cx="6527799" cy="774441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24C6B3-D3EF-7EA9-14BC-18F50624172E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50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70">
            <a:extLst>
              <a:ext uri="{FF2B5EF4-FFF2-40B4-BE49-F238E27FC236}">
                <a16:creationId xmlns:a16="http://schemas.microsoft.com/office/drawing/2014/main" id="{630687CA-55AD-A846-AE7E-ADD411CB7183}"/>
              </a:ext>
            </a:extLst>
          </p:cNvPr>
          <p:cNvSpPr txBox="1"/>
          <p:nvPr/>
        </p:nvSpPr>
        <p:spPr>
          <a:xfrm>
            <a:off x="501173" y="611820"/>
            <a:ext cx="951939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Description of the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procedure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(1-2 slides)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C00000">
                  <a:alpha val="86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6BB2E8C-245D-40EA-AF3A-BEEFE909F87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Image explaining the situation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Anatomic description (Arch type, tortuous vessel..)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Lesion location and size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Plaque morphology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Brief description highlighting what made this case special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lvl="1" indent="-34290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highlight>
                  <a:srgbClr val="FFFF00"/>
                </a:highlight>
                <a:latin typeface="Roboto Th" panose="02000000000000000000"/>
              </a:rPr>
              <a:t>Medical therapy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Patient preparation</a:t>
            </a: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3109FE0-06A4-4569-AC89-CD1BA7836936}"/>
              </a:ext>
            </a:extLst>
          </p:cNvPr>
          <p:cNvSpPr/>
          <p:nvPr/>
        </p:nvSpPr>
        <p:spPr>
          <a:xfrm>
            <a:off x="838200" y="3628830"/>
            <a:ext cx="6527799" cy="774441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24C6B3-D3EF-7EA9-14BC-18F50624172E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DB4AE555-BC0B-68E1-7C88-18E20943760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0">
            <a:extLst>
              <a:ext uri="{FF2B5EF4-FFF2-40B4-BE49-F238E27FC236}">
                <a16:creationId xmlns:a16="http://schemas.microsoft.com/office/drawing/2014/main" id="{DBF8AE96-A13F-7A46-8666-8DF89727D96E}"/>
              </a:ext>
            </a:extLst>
          </p:cNvPr>
          <p:cNvSpPr txBox="1"/>
          <p:nvPr/>
        </p:nvSpPr>
        <p:spPr>
          <a:xfrm>
            <a:off x="501173" y="619514"/>
            <a:ext cx="951939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Strategy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6000"/>
                  </a:srgbClr>
                </a:solidFill>
                <a:effectLst/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and approach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(2-3 slides)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A888FC3-2C21-4353-AFEB-006238EA83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Image and brief description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Access approach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Lesion preparation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…</a:t>
            </a:r>
          </a:p>
          <a:p>
            <a:pPr lvl="1" algn="l">
              <a:lnSpc>
                <a:spcPct val="100000"/>
              </a:lnSpc>
              <a:defRPr/>
            </a:pPr>
            <a:endParaRPr lang="en-US" sz="1200" b="1" dirty="0">
              <a:solidFill>
                <a:srgbClr val="70AD47">
                  <a:lumMod val="75000"/>
                </a:srgbClr>
              </a:solidFill>
              <a:latin typeface="Roboto Th" panose="02000000000000000000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Devices used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Sheath or guide catheter..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Guidewire type 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EPD (proximal or distal) if any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Stent implantation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Stenting area (ICA / CCA…)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Size of target vessel location:    Proximal diameter (mm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):  ________  </a:t>
            </a: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Distal diam. (mm): 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 ________ Length:  ________</a:t>
            </a:r>
            <a:endParaRPr lang="en-US" sz="1300" b="1" dirty="0">
              <a:solidFill>
                <a:srgbClr val="70AD47">
                  <a:lumMod val="75000"/>
                </a:srgbClr>
              </a:solidFill>
              <a:latin typeface="Roboto Th" panose="02000000000000000000" pitchFamily="2" charset="0"/>
              <a:ea typeface="Roboto Th" panose="02000000000000000000" pitchFamily="2" charset="0"/>
            </a:endParaRP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Specify stent size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Stent used  	Diameter (mm): _______________  Length (mm): ____________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Post dilatation 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Yes / No ____	If yes Balloon size ______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4C8183-7B46-56ED-3670-067907AD8246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0691BA45-EF25-4B4C-4669-0EC06D83BBF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92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0">
            <a:extLst>
              <a:ext uri="{FF2B5EF4-FFF2-40B4-BE49-F238E27FC236}">
                <a16:creationId xmlns:a16="http://schemas.microsoft.com/office/drawing/2014/main" id="{DBF8AE96-A13F-7A46-8666-8DF89727D96E}"/>
              </a:ext>
            </a:extLst>
          </p:cNvPr>
          <p:cNvSpPr txBox="1"/>
          <p:nvPr/>
        </p:nvSpPr>
        <p:spPr>
          <a:xfrm>
            <a:off x="501173" y="619514"/>
            <a:ext cx="951939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Strategy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6000"/>
                  </a:srgbClr>
                </a:solidFill>
                <a:effectLst/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and approach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(2-3 slides)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A888FC3-2C21-4353-AFEB-006238EA83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Image and brief description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Access approach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Lesion preparation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…</a:t>
            </a:r>
          </a:p>
          <a:p>
            <a:pPr lvl="1" algn="l">
              <a:lnSpc>
                <a:spcPct val="100000"/>
              </a:lnSpc>
              <a:defRPr/>
            </a:pPr>
            <a:endParaRPr lang="en-US" sz="1200" b="1" dirty="0">
              <a:solidFill>
                <a:srgbClr val="70AD47">
                  <a:lumMod val="75000"/>
                </a:srgbClr>
              </a:solidFill>
              <a:latin typeface="Roboto Th" panose="02000000000000000000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Devices used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Sheath or guide catheter..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Guidewire type 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EPD (proximal or distal) if any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Stent implantation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Stenting area (ICA / CCA…)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Size of target vessel location:    Proximal diameter (mm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):  ________  </a:t>
            </a: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Distal diam. (mm): 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 ________ Length:  ________</a:t>
            </a:r>
            <a:endParaRPr lang="en-US" sz="1300" b="1" dirty="0">
              <a:solidFill>
                <a:srgbClr val="70AD47">
                  <a:lumMod val="75000"/>
                </a:srgbClr>
              </a:solidFill>
              <a:latin typeface="Roboto Th" panose="02000000000000000000" pitchFamily="2" charset="0"/>
              <a:ea typeface="Roboto Th" panose="02000000000000000000" pitchFamily="2" charset="0"/>
            </a:endParaRP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Specify stent size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Stent used  	Diameter (mm): _______________  Length (mm): ____________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Post dilatation 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Yes / No ____	If yes Balloon size ______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4C8183-7B46-56ED-3670-067907AD8246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B71AABF1-C835-DED4-84E5-6AA0907C031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4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0">
            <a:extLst>
              <a:ext uri="{FF2B5EF4-FFF2-40B4-BE49-F238E27FC236}">
                <a16:creationId xmlns:a16="http://schemas.microsoft.com/office/drawing/2014/main" id="{DBF8AE96-A13F-7A46-8666-8DF89727D96E}"/>
              </a:ext>
            </a:extLst>
          </p:cNvPr>
          <p:cNvSpPr txBox="1"/>
          <p:nvPr/>
        </p:nvSpPr>
        <p:spPr>
          <a:xfrm>
            <a:off x="501173" y="619514"/>
            <a:ext cx="951939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Strategy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6000"/>
                  </a:srgbClr>
                </a:solidFill>
                <a:effectLst/>
                <a:uLnTx/>
                <a:uFillTx/>
                <a:latin typeface="Roboto Lt" panose="02000000000000000000" pitchFamily="2" charset="0"/>
                <a:ea typeface="+mn-ea"/>
                <a:cs typeface="+mn-cs"/>
              </a:rPr>
              <a:t>and approach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(2-3 slides)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A888FC3-2C21-4353-AFEB-006238EA83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Image and brief description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Access approach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Lesion preparation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…</a:t>
            </a:r>
          </a:p>
          <a:p>
            <a:pPr lvl="1" algn="l">
              <a:lnSpc>
                <a:spcPct val="100000"/>
              </a:lnSpc>
              <a:defRPr/>
            </a:pPr>
            <a:endParaRPr lang="en-US" sz="1200" b="1" dirty="0">
              <a:solidFill>
                <a:srgbClr val="70AD47">
                  <a:lumMod val="75000"/>
                </a:srgbClr>
              </a:solidFill>
              <a:latin typeface="Roboto Th" panose="02000000000000000000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Devices used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Sheath or guide catheter..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Guidewire type 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EPD (proximal or distal) if any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Stent implantation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Stenting area (ICA / CCA…)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Size of target vessel location:    Proximal diameter (mm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):  ________  </a:t>
            </a:r>
            <a:r>
              <a:rPr lang="en-US" sz="1300" b="1" dirty="0">
                <a:effectLst/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Distal diam. (mm): 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 ________ Length:  ________</a:t>
            </a:r>
            <a:endParaRPr lang="en-US" sz="1300" b="1" dirty="0">
              <a:solidFill>
                <a:srgbClr val="70AD47">
                  <a:lumMod val="75000"/>
                </a:srgbClr>
              </a:solidFill>
              <a:latin typeface="Roboto Th" panose="02000000000000000000" pitchFamily="2" charset="0"/>
              <a:ea typeface="Roboto Th" panose="02000000000000000000" pitchFamily="2" charset="0"/>
            </a:endParaRP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Specify stent size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Stent used  	Diameter (mm): _______________  Length (mm): ____________</a:t>
            </a:r>
          </a:p>
          <a:p>
            <a:pPr marL="800100" marR="0" lvl="1" indent="-342900" algn="l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500" b="1" dirty="0">
                <a:solidFill>
                  <a:srgbClr val="70AD47">
                    <a:lumMod val="75000"/>
                  </a:srgbClr>
                </a:solidFill>
                <a:latin typeface="Roboto Th" panose="02000000000000000000"/>
              </a:rPr>
              <a:t>Post dilatation </a:t>
            </a:r>
          </a:p>
          <a:p>
            <a:pPr lvl="2" algn="l">
              <a:lnSpc>
                <a:spcPct val="100000"/>
              </a:lnSpc>
              <a:defRPr/>
            </a:pPr>
            <a:r>
              <a:rPr lang="en-US" sz="1300" b="1" dirty="0">
                <a:latin typeface="Roboto Th" panose="02000000000000000000" pitchFamily="2" charset="0"/>
                <a:ea typeface="Roboto Th" panose="02000000000000000000" pitchFamily="2" charset="0"/>
                <a:cs typeface="Times New Roman" panose="02020603050405020304" pitchFamily="18" charset="0"/>
              </a:rPr>
              <a:t>Yes / No ____	If yes Balloon size ______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4C8183-7B46-56ED-3670-067907AD8246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CE230CF3-C6C1-5470-0585-18AD2ADFE17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43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0">
            <a:extLst>
              <a:ext uri="{FF2B5EF4-FFF2-40B4-BE49-F238E27FC236}">
                <a16:creationId xmlns:a16="http://schemas.microsoft.com/office/drawing/2014/main" id="{DBF8AE96-A13F-7A46-8666-8DF89727D96E}"/>
              </a:ext>
            </a:extLst>
          </p:cNvPr>
          <p:cNvSpPr txBox="1"/>
          <p:nvPr/>
        </p:nvSpPr>
        <p:spPr>
          <a:xfrm>
            <a:off x="501173" y="611820"/>
            <a:ext cx="951939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Final </a:t>
            </a:r>
            <a:r>
              <a:rPr kumimoji="0" lang="en-US" sz="3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angio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 pitchFamily="2" charset="0"/>
                <a:ea typeface="+mn-ea"/>
                <a:cs typeface="+mn-cs"/>
              </a:rPr>
              <a:t>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(1 slide)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A888FC3-2C21-4353-AFEB-006238EA83B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Final result of the procedure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1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angio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 image/video  with the stent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1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angio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 image/video  with the flow </a:t>
            </a: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800100" marR="0" lvl="2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Roboto Th" panose="0200000000000000000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If available, follow up 30 day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2F24A6-BD55-00DC-EE6A-491DBC591942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4D4F3FDA-641C-0684-6ADA-20F2DE0EA7D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8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70">
            <a:extLst>
              <a:ext uri="{FF2B5EF4-FFF2-40B4-BE49-F238E27FC236}">
                <a16:creationId xmlns:a16="http://schemas.microsoft.com/office/drawing/2014/main" id="{630687CA-55AD-A846-AE7E-ADD411CB7183}"/>
              </a:ext>
            </a:extLst>
          </p:cNvPr>
          <p:cNvSpPr txBox="1"/>
          <p:nvPr/>
        </p:nvSpPr>
        <p:spPr>
          <a:xfrm>
            <a:off x="501173" y="619514"/>
            <a:ext cx="951939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Roboto Th" panose="02000000000000000000"/>
                <a:ea typeface="+mn-ea"/>
                <a:cs typeface="+mn-cs"/>
              </a:rPr>
              <a:t>Key Takeaways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(1 slide)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C00000">
                  <a:alpha val="86000"/>
                </a:srgbClr>
              </a:solidFill>
              <a:effectLst/>
              <a:uLnTx/>
              <a:uFillTx/>
              <a:latin typeface="Roboto Th" panose="02000000000000000000"/>
              <a:ea typeface="+mn-ea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6BB2E8C-245D-40EA-AF3A-BEEFE909F87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182363" cy="4064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Key takeaways/Lessons learned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Roboto Th" panose="02000000000000000000"/>
                <a:ea typeface="+mn-ea"/>
                <a:cs typeface="+mn-cs"/>
              </a:rPr>
              <a:t>Why is this case relevant? What does it add to the current practice?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BA74BE-86F4-ED35-EB04-F7A295A30C48}"/>
              </a:ext>
            </a:extLst>
          </p:cNvPr>
          <p:cNvSpPr/>
          <p:nvPr/>
        </p:nvSpPr>
        <p:spPr>
          <a:xfrm>
            <a:off x="8497957" y="6450496"/>
            <a:ext cx="1679713" cy="228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C2B0D2E2-3438-34E9-12C3-A5C6F63FFCD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782" y="0"/>
            <a:ext cx="3336218" cy="1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348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127C3B68DD504295C478402DC66187" ma:contentTypeVersion="14" ma:contentTypeDescription="Create a new document." ma:contentTypeScope="" ma:versionID="32cba87ca230d0cd3212eaac9f9627f1">
  <xsd:schema xmlns:xsd="http://www.w3.org/2001/XMLSchema" xmlns:xs="http://www.w3.org/2001/XMLSchema" xmlns:p="http://schemas.microsoft.com/office/2006/metadata/properties" xmlns:ns3="75f9b482-7e6c-443a-9e5f-23d849240ab4" xmlns:ns4="16abf33c-5208-4e06-8404-8b1616d845c1" targetNamespace="http://schemas.microsoft.com/office/2006/metadata/properties" ma:root="true" ma:fieldsID="89833d1e39853f29d672870e22911c82" ns3:_="" ns4:_="">
    <xsd:import namespace="75f9b482-7e6c-443a-9e5f-23d849240ab4"/>
    <xsd:import namespace="16abf33c-5208-4e06-8404-8b1616d845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9b482-7e6c-443a-9e5f-23d849240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bf33c-5208-4e06-8404-8b1616d84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CB598B-4E45-471A-A35E-8381987897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B7A615-4798-416B-B8E0-D20B87094912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16abf33c-5208-4e06-8404-8b1616d845c1"/>
    <ds:schemaRef ds:uri="75f9b482-7e6c-443a-9e5f-23d849240a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839120-261E-4D41-AD57-7E3D07643B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f9b482-7e6c-443a-9e5f-23d849240ab4"/>
    <ds:schemaRef ds:uri="16abf33c-5208-4e06-8404-8b1616d84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448</Words>
  <Application>Microsoft Macintosh PowerPoint</Application>
  <PresentationFormat>Grand écran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Roboto Lt</vt:lpstr>
      <vt:lpstr>Roboto 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Terumo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 Talk</dc:title>
  <dc:creator>Rachkidi Diana</dc:creator>
  <cp:lastModifiedBy>Thomas Winther</cp:lastModifiedBy>
  <cp:revision>78</cp:revision>
  <dcterms:created xsi:type="dcterms:W3CDTF">2020-06-02T13:06:48Z</dcterms:created>
  <dcterms:modified xsi:type="dcterms:W3CDTF">2023-06-28T12:55:19Z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0x01010011127C3B68DD504295C478402DC66187</vt:lpwstr>
  </property>
</Properties>
</file>