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2FDF7C-E233-4EC1-BC39-1D359BC62474}" v="2" dt="2023-01-13T16:07:42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8161F-4CDA-411E-96AC-2AB05E8DFFA7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ADEE9-B053-4204-B8D9-3E94DA4D8A8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11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Remove 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3062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109485-AF09-444B-BEF4-96C5F237A4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077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25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36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750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5933" y="6498851"/>
            <a:ext cx="28448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FEFAD93-7B85-7241-AB71-38F4B89090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2"/>
          </p:nvPr>
        </p:nvSpPr>
        <p:spPr>
          <a:xfrm>
            <a:off x="459180" y="6498851"/>
            <a:ext cx="8278421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Boston Scientific Confidential. For Internal Use Only. Do Not Copy, Display or Distribute Externally.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0117776" cy="10916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7721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>
                <a:cs typeface="Arial" panose="020B0604020202020204" pitchFamily="34" charset="0"/>
              </a:rPr>
              <a:t>IC-447507-AA-EU Jan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88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CC604B7-47EB-4F51-B2FA-B91575E1F1AF}"/>
              </a:ext>
            </a:extLst>
          </p:cNvPr>
          <p:cNvSpPr/>
          <p:nvPr userDrawn="1"/>
        </p:nvSpPr>
        <p:spPr>
          <a:xfrm flipH="1">
            <a:off x="6437322" y="732734"/>
            <a:ext cx="3341417" cy="408588"/>
          </a:xfrm>
          <a:custGeom>
            <a:avLst/>
            <a:gdLst>
              <a:gd name="connsiteX0" fmla="*/ 2004850 w 4009700"/>
              <a:gd name="connsiteY0" fmla="*/ 0 h 490306"/>
              <a:gd name="connsiteX1" fmla="*/ 166303 w 4009700"/>
              <a:gd name="connsiteY1" fmla="*/ 406405 h 490306"/>
              <a:gd name="connsiteX2" fmla="*/ 0 w 4009700"/>
              <a:gd name="connsiteY2" fmla="*/ 490306 h 490306"/>
              <a:gd name="connsiteX3" fmla="*/ 4009700 w 4009700"/>
              <a:gd name="connsiteY3" fmla="*/ 490306 h 490306"/>
              <a:gd name="connsiteX4" fmla="*/ 3843396 w 4009700"/>
              <a:gd name="connsiteY4" fmla="*/ 406405 h 490306"/>
              <a:gd name="connsiteX5" fmla="*/ 2004850 w 4009700"/>
              <a:gd name="connsiteY5" fmla="*/ 0 h 49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9700" h="490306">
                <a:moveTo>
                  <a:pt x="2004850" y="0"/>
                </a:moveTo>
                <a:cubicBezTo>
                  <a:pt x="1347810" y="0"/>
                  <a:pt x="724786" y="145643"/>
                  <a:pt x="166303" y="406405"/>
                </a:cubicBezTo>
                <a:lnTo>
                  <a:pt x="0" y="490306"/>
                </a:lnTo>
                <a:lnTo>
                  <a:pt x="4009700" y="490306"/>
                </a:lnTo>
                <a:lnTo>
                  <a:pt x="3843396" y="406405"/>
                </a:lnTo>
                <a:cubicBezTo>
                  <a:pt x="3284912" y="145643"/>
                  <a:pt x="2661889" y="0"/>
                  <a:pt x="2004850" y="0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5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4F74DE3-E94E-45A3-A387-AC43E6AAC3CF}"/>
              </a:ext>
            </a:extLst>
          </p:cNvPr>
          <p:cNvSpPr/>
          <p:nvPr userDrawn="1"/>
        </p:nvSpPr>
        <p:spPr>
          <a:xfrm flipH="1">
            <a:off x="8592023" y="0"/>
            <a:ext cx="3599978" cy="1141322"/>
          </a:xfrm>
          <a:custGeom>
            <a:avLst/>
            <a:gdLst>
              <a:gd name="connsiteX0" fmla="*/ 2938078 w 4319973"/>
              <a:gd name="connsiteY0" fmla="*/ 0 h 1369586"/>
              <a:gd name="connsiteX1" fmla="*/ 0 w 4319973"/>
              <a:gd name="connsiteY1" fmla="*/ 0 h 1369586"/>
              <a:gd name="connsiteX2" fmla="*/ 0 w 4319973"/>
              <a:gd name="connsiteY2" fmla="*/ 1279311 h 1369586"/>
              <a:gd name="connsiteX3" fmla="*/ 139444 w 4319973"/>
              <a:gd name="connsiteY3" fmla="*/ 1243456 h 1369586"/>
              <a:gd name="connsiteX4" fmla="*/ 644094 w 4319973"/>
              <a:gd name="connsiteY4" fmla="*/ 1192583 h 1369586"/>
              <a:gd name="connsiteX5" fmla="*/ 1388717 w 4319973"/>
              <a:gd name="connsiteY5" fmla="*/ 1305160 h 1369586"/>
              <a:gd name="connsiteX6" fmla="*/ 1564743 w 4319973"/>
              <a:gd name="connsiteY6" fmla="*/ 1369586 h 1369586"/>
              <a:gd name="connsiteX7" fmla="*/ 4319973 w 4319973"/>
              <a:gd name="connsiteY7" fmla="*/ 1369586 h 1369586"/>
              <a:gd name="connsiteX8" fmla="*/ 4192207 w 4319973"/>
              <a:gd name="connsiteY8" fmla="*/ 1177986 h 1369586"/>
              <a:gd name="connsiteX9" fmla="*/ 3076677 w 4319973"/>
              <a:gd name="connsiteY9" fmla="*/ 88855 h 1369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19973" h="1369586">
                <a:moveTo>
                  <a:pt x="2938078" y="0"/>
                </a:moveTo>
                <a:lnTo>
                  <a:pt x="0" y="0"/>
                </a:lnTo>
                <a:lnTo>
                  <a:pt x="0" y="1279311"/>
                </a:lnTo>
                <a:lnTo>
                  <a:pt x="139444" y="1243456"/>
                </a:lnTo>
                <a:cubicBezTo>
                  <a:pt x="302450" y="1210100"/>
                  <a:pt x="471226" y="1192583"/>
                  <a:pt x="644094" y="1192583"/>
                </a:cubicBezTo>
                <a:cubicBezTo>
                  <a:pt x="903395" y="1192583"/>
                  <a:pt x="1153491" y="1231997"/>
                  <a:pt x="1388717" y="1305160"/>
                </a:cubicBezTo>
                <a:lnTo>
                  <a:pt x="1564743" y="1369586"/>
                </a:lnTo>
                <a:lnTo>
                  <a:pt x="4319973" y="1369586"/>
                </a:lnTo>
                <a:lnTo>
                  <a:pt x="4192207" y="1177986"/>
                </a:lnTo>
                <a:cubicBezTo>
                  <a:pt x="3888924" y="751508"/>
                  <a:pt x="3510673" y="382057"/>
                  <a:pt x="3076677" y="88855"/>
                </a:cubicBezTo>
                <a:close/>
              </a:path>
            </a:pathLst>
          </a:custGeom>
          <a:solidFill>
            <a:schemeClr val="accent4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5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237E73-395D-4B51-8FB5-DB3245A2CD92}"/>
              </a:ext>
            </a:extLst>
          </p:cNvPr>
          <p:cNvSpPr/>
          <p:nvPr userDrawn="1"/>
        </p:nvSpPr>
        <p:spPr>
          <a:xfrm>
            <a:off x="0" y="0"/>
            <a:ext cx="12192000" cy="1141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>
          <a:xfrm>
            <a:off x="396126" y="1325563"/>
            <a:ext cx="11393158" cy="5115578"/>
          </a:xfrm>
          <a:prstGeom prst="rect">
            <a:avLst/>
          </a:prstGeom>
        </p:spPr>
        <p:txBody>
          <a:bodyPr/>
          <a:lstStyle>
            <a:lvl1pPr>
              <a:defRPr sz="2667" baseline="0">
                <a:solidFill>
                  <a:schemeClr val="tx1"/>
                </a:solidFill>
                <a:latin typeface="+mj-lt"/>
              </a:defRPr>
            </a:lvl1pPr>
            <a:lvl2pPr>
              <a:defRPr sz="2667">
                <a:solidFill>
                  <a:schemeClr val="tx1"/>
                </a:solidFill>
                <a:latin typeface="+mj-lt"/>
              </a:defRPr>
            </a:lvl2pPr>
            <a:lvl3pPr>
              <a:defRPr sz="2667">
                <a:solidFill>
                  <a:schemeClr val="tx1"/>
                </a:solidFill>
                <a:latin typeface="+mj-lt"/>
              </a:defRPr>
            </a:lvl3pPr>
            <a:lvl4pPr>
              <a:defRPr sz="2667">
                <a:solidFill>
                  <a:schemeClr val="tx1"/>
                </a:solidFill>
                <a:latin typeface="+mj-lt"/>
              </a:defRPr>
            </a:lvl4pPr>
            <a:lvl5pPr>
              <a:defRPr sz="2667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ABB9022-B4A8-454D-B25C-213FB420B4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6016" y="363135"/>
            <a:ext cx="1226820" cy="416728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1D99A2-D2E8-4A79-92F6-DAC428130A32}"/>
              </a:ext>
            </a:extLst>
          </p:cNvPr>
          <p:cNvCxnSpPr/>
          <p:nvPr userDrawn="1"/>
        </p:nvCxnSpPr>
        <p:spPr>
          <a:xfrm>
            <a:off x="0" y="1141322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2CBDFC2-3540-4F9D-91A2-2AA8F164459A}"/>
              </a:ext>
            </a:extLst>
          </p:cNvPr>
          <p:cNvSpPr txBox="1"/>
          <p:nvPr userDrawn="1"/>
        </p:nvSpPr>
        <p:spPr>
          <a:xfrm>
            <a:off x="11594385" y="6629230"/>
            <a:ext cx="597616" cy="22698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45D26C13-F0D3-47ED-963B-8C497237818C}" type="slidenum">
              <a:rPr lang="en-US" sz="875" b="0" smtClean="0">
                <a:solidFill>
                  <a:schemeClr val="tx1"/>
                </a:solidFill>
                <a:latin typeface="+mn-lt"/>
                <a:cs typeface="Arial" pitchFamily="34" charset="0"/>
              </a:rPr>
              <a:pPr algn="r"/>
              <a:t>‹#›</a:t>
            </a:fld>
            <a:endParaRPr lang="en-US" sz="875" b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7F26844-3DB3-42D1-BAA7-713D7168C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126" y="322730"/>
            <a:ext cx="8493874" cy="510987"/>
          </a:xfrm>
          <a:prstGeom prst="rect">
            <a:avLst/>
          </a:prstGeom>
        </p:spPr>
        <p:txBody>
          <a:bodyPr anchor="ctr"/>
          <a:lstStyle>
            <a:lvl1pPr>
              <a:defRPr sz="3333" b="0" baseline="0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en-US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247270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06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83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82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0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57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188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70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74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5AD47-2516-42A3-8475-203BCCA9988F}" type="datetimeFigureOut">
              <a:rPr lang="fr-FR" smtClean="0"/>
              <a:t>13/01/2023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6988" y="63290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5A90E-01FF-40A5-B20B-EC95C6025354}" type="slidenum">
              <a:rPr lang="fr-FR" smtClean="0"/>
              <a:t>‹#›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10468111" y="6670656"/>
            <a:ext cx="17678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i="0" dirty="0">
                <a:solidFill>
                  <a:schemeClr val="bg1">
                    <a:lumMod val="50000"/>
                  </a:schemeClr>
                </a:solidFill>
              </a:rPr>
              <a:t>IC-603806-AC</a:t>
            </a:r>
            <a:endParaRPr lang="fr-FR" sz="900" i="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002E4-64A7-47F9-AC4E-409D64C783DF}"/>
              </a:ext>
            </a:extLst>
          </p:cNvPr>
          <p:cNvSpPr/>
          <p:nvPr userDrawn="1"/>
        </p:nvSpPr>
        <p:spPr>
          <a:xfrm>
            <a:off x="479376" y="6645653"/>
            <a:ext cx="95287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2021 Copyright © Boston Scientific Corporation or its affiliates. All rights reserved 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2D439A7E-45DD-43D8-89F6-B58D05C57C5C}"/>
              </a:ext>
            </a:extLst>
          </p:cNvPr>
          <p:cNvSpPr txBox="1"/>
          <p:nvPr userDrawn="1"/>
        </p:nvSpPr>
        <p:spPr>
          <a:xfrm>
            <a:off x="9718355" y="6467760"/>
            <a:ext cx="2488073" cy="307754"/>
          </a:xfrm>
          <a:prstGeom prst="rect">
            <a:avLst/>
          </a:prstGeom>
          <a:noFill/>
        </p:spPr>
        <p:txBody>
          <a:bodyPr wrap="none" lIns="91418" tIns="45709" rIns="91418" bIns="45709" rtlCol="0">
            <a:spAutoFit/>
          </a:bodyPr>
          <a:lstStyle/>
          <a:p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Manufacturer: Boston Scientific</a:t>
            </a:r>
          </a:p>
        </p:txBody>
      </p:sp>
    </p:spTree>
    <p:extLst>
      <p:ext uri="{BB962C8B-B14F-4D97-AF65-F5344CB8AC3E}">
        <p14:creationId xmlns:p14="http://schemas.microsoft.com/office/powerpoint/2010/main" val="168826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126" y="123545"/>
            <a:ext cx="8229600" cy="59523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+mn-lt"/>
                <a:cs typeface="Arial" panose="020B0604020202020204" pitchFamily="34" charset="0"/>
              </a:rPr>
              <a:t>MAMBA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>
                <a:latin typeface="+mn-lt"/>
                <a:cs typeface="Arial" panose="020B0604020202020204" pitchFamily="34" charset="0"/>
              </a:rPr>
              <a:t>Microcatheter Family</a:t>
            </a: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825" y="2135505"/>
            <a:ext cx="3862690" cy="236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ounded Rectangle 33"/>
          <p:cNvSpPr/>
          <p:nvPr/>
        </p:nvSpPr>
        <p:spPr>
          <a:xfrm>
            <a:off x="1601373" y="4799730"/>
            <a:ext cx="4387679" cy="295357"/>
          </a:xfrm>
          <a:prstGeom prst="roundRect">
            <a:avLst/>
          </a:prstGeom>
          <a:solidFill>
            <a:srgbClr val="C00000"/>
          </a:solidFill>
          <a:ln w="10795" cap="flat" cmpd="sng" algn="ctr">
            <a:solidFill>
              <a:srgbClr val="793249">
                <a:shade val="50000"/>
              </a:srgbClr>
            </a:solidFill>
            <a:prstDash val="solid"/>
          </a:ln>
          <a:effectLst/>
        </p:spPr>
        <p:txBody>
          <a:bodyPr lIns="81611" tIns="40806" rIns="81611" bIns="40806" rtlCol="0" anchor="ctr"/>
          <a:lstStyle/>
          <a:p>
            <a:pPr marL="0" marR="0" lvl="0" indent="0" algn="ctr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2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MAMBA (135cm)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215712" y="4799730"/>
            <a:ext cx="4342269" cy="295357"/>
          </a:xfrm>
          <a:prstGeom prst="roundRect">
            <a:avLst/>
          </a:prstGeom>
          <a:gradFill flip="none" rotWithShape="1">
            <a:gsLst>
              <a:gs pos="0">
                <a:srgbClr val="76B900"/>
              </a:gs>
              <a:gs pos="50000">
                <a:srgbClr val="00467F">
                  <a:tint val="44500"/>
                  <a:satMod val="160000"/>
                </a:srgbClr>
              </a:gs>
              <a:gs pos="100000">
                <a:schemeClr val="tx1"/>
              </a:gs>
            </a:gsLst>
            <a:lin ang="0" scaled="1"/>
            <a:tileRect/>
          </a:gradFill>
          <a:ln w="10795" cap="flat" cmpd="sng" algn="ctr">
            <a:solidFill>
              <a:srgbClr val="317023">
                <a:shade val="50000"/>
              </a:srgbClr>
            </a:solidFill>
            <a:prstDash val="solid"/>
          </a:ln>
          <a:effectLst/>
        </p:spPr>
        <p:txBody>
          <a:bodyPr lIns="81611" tIns="40806" rIns="81611" bIns="40806" rtlCol="0" anchor="ctr"/>
          <a:lstStyle/>
          <a:p>
            <a:pPr marL="0" marR="0" lvl="0" indent="0" algn="ctr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2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MAMBA Flex (135 &amp; 150cm)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2404567" y="3481480"/>
            <a:ext cx="1386589" cy="372071"/>
          </a:xfrm>
          <a:prstGeom prst="roundRect">
            <a:avLst/>
          </a:prstGeom>
          <a:solidFill>
            <a:srgbClr val="6A737B">
              <a:lumMod val="75000"/>
            </a:srgbClr>
          </a:solidFill>
          <a:ln w="10795" cap="flat" cmpd="sng" algn="ctr">
            <a:solidFill>
              <a:srgbClr val="6A737B">
                <a:shade val="50000"/>
              </a:srgbClr>
            </a:solidFill>
            <a:prstDash val="solid"/>
          </a:ln>
          <a:effectLst/>
        </p:spPr>
        <p:txBody>
          <a:bodyPr lIns="81611" tIns="40806" rIns="81611" bIns="40806" rtlCol="0" anchor="ctr"/>
          <a:lstStyle/>
          <a:p>
            <a:pPr marL="0" marR="0" lvl="0" indent="0" algn="ctr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2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Tapered Coil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911381" y="2368300"/>
            <a:ext cx="2130326" cy="852487"/>
          </a:xfrm>
          <a:prstGeom prst="roundRect">
            <a:avLst/>
          </a:prstGeom>
          <a:solidFill>
            <a:srgbClr val="6A737B">
              <a:lumMod val="75000"/>
            </a:srgbClr>
          </a:solidFill>
          <a:ln w="10795" cap="flat" cmpd="sng" algn="ctr">
            <a:solidFill>
              <a:srgbClr val="6A737B">
                <a:shade val="50000"/>
              </a:srgbClr>
            </a:solidFill>
            <a:prstDash val="solid"/>
          </a:ln>
          <a:effectLst/>
        </p:spPr>
        <p:txBody>
          <a:bodyPr lIns="81611" tIns="40806" rIns="81611" bIns="40806" rtlCol="0" anchor="ctr"/>
          <a:lstStyle/>
          <a:p>
            <a:pPr marL="0" marR="0" lvl="0" indent="0" algn="ctr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25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Crossing Profile</a:t>
            </a:r>
          </a:p>
          <a:p>
            <a:pPr marL="0" marR="0" lvl="0" indent="0" algn="ctr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2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MAMBA Flex  (2.1F)</a:t>
            </a:r>
          </a:p>
          <a:p>
            <a:pPr marL="0" marR="0" lvl="0" indent="0" algn="ctr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2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MAMBA (2.4F) 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8169584" y="2602211"/>
            <a:ext cx="1828324" cy="368710"/>
          </a:xfrm>
          <a:prstGeom prst="roundRect">
            <a:avLst/>
          </a:prstGeom>
          <a:solidFill>
            <a:srgbClr val="6A737B">
              <a:lumMod val="75000"/>
            </a:srgbClr>
          </a:solidFill>
          <a:ln w="10795" cap="flat" cmpd="sng" algn="ctr">
            <a:solidFill>
              <a:srgbClr val="6A737B">
                <a:shade val="50000"/>
              </a:srgbClr>
            </a:solidFill>
            <a:prstDash val="solid"/>
          </a:ln>
          <a:effectLst/>
        </p:spPr>
        <p:txBody>
          <a:bodyPr lIns="81611" tIns="40806" rIns="81611" bIns="40806" rtlCol="0" anchor="ctr"/>
          <a:lstStyle/>
          <a:p>
            <a:pPr marL="0" marR="0" lvl="0" indent="0" algn="ctr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2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Integrated Tip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951249" y="3463590"/>
            <a:ext cx="2365332" cy="505043"/>
          </a:xfrm>
          <a:prstGeom prst="roundRect">
            <a:avLst/>
          </a:prstGeom>
          <a:solidFill>
            <a:srgbClr val="6A737B">
              <a:lumMod val="75000"/>
            </a:srgbClr>
          </a:solidFill>
          <a:ln w="10795" cap="flat" cmpd="sng" algn="ctr">
            <a:solidFill>
              <a:srgbClr val="6A737B">
                <a:shade val="50000"/>
              </a:srgbClr>
            </a:solidFill>
            <a:prstDash val="solid"/>
          </a:ln>
          <a:effectLst/>
        </p:spPr>
        <p:txBody>
          <a:bodyPr lIns="81611" tIns="40806" rIns="81611" bIns="40806" rtlCol="0" anchor="ctr"/>
          <a:lstStyle/>
          <a:p>
            <a:pPr marL="0" marR="0" lvl="0" indent="0" algn="ctr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25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HydroPass</a:t>
            </a:r>
            <a:r>
              <a:rPr kumimoji="0" lang="en-US" sz="142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®: Durable &amp; Lubricious Coating</a:t>
            </a:r>
          </a:p>
        </p:txBody>
      </p:sp>
      <p:sp>
        <p:nvSpPr>
          <p:cNvPr id="40" name="TextBox 39"/>
          <p:cNvSpPr txBox="1"/>
          <p:nvPr/>
        </p:nvSpPr>
        <p:spPr bwMode="auto">
          <a:xfrm>
            <a:off x="1601373" y="5142508"/>
            <a:ext cx="4387679" cy="878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11" tIns="40806" rIns="81611" bIns="40806" rtlCol="0">
            <a:spAutoFit/>
          </a:bodyPr>
          <a:lstStyle/>
          <a:p>
            <a:pPr marL="285670" marR="0" lvl="0" indent="-285670" algn="l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25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 coil taper zones for:</a:t>
            </a:r>
          </a:p>
          <a:p>
            <a:pPr marL="628570" marR="0" lvl="1" indent="-285670" algn="l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25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Exceptional wire penetration support</a:t>
            </a:r>
          </a:p>
          <a:p>
            <a:pPr marL="628570" marR="0" lvl="1" indent="-285670" algn="l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25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Excellent pushability and torque</a:t>
            </a:r>
          </a:p>
        </p:txBody>
      </p:sp>
      <p:sp>
        <p:nvSpPr>
          <p:cNvPr id="41" name="TextBox 40"/>
          <p:cNvSpPr txBox="1"/>
          <p:nvPr/>
        </p:nvSpPr>
        <p:spPr bwMode="auto">
          <a:xfrm>
            <a:off x="6215713" y="5142508"/>
            <a:ext cx="4342268" cy="878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11" tIns="40806" rIns="81611" bIns="40806" rtlCol="0">
            <a:spAutoFit/>
          </a:bodyPr>
          <a:lstStyle/>
          <a:p>
            <a:pPr marL="285670" marR="0" lvl="0" indent="-285670" algn="l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25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 coil taper zones for:</a:t>
            </a:r>
          </a:p>
          <a:p>
            <a:pPr marL="628570" marR="0" lvl="1" indent="-285670" algn="l" defTabSz="8161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25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Enhanced flexibility, deliverability, and wire follow in tortuous vessels</a:t>
            </a:r>
          </a:p>
        </p:txBody>
      </p:sp>
      <p:cxnSp>
        <p:nvCxnSpPr>
          <p:cNvPr id="42" name="Straight Connector 41"/>
          <p:cNvCxnSpPr>
            <a:endCxn id="38" idx="1"/>
          </p:cNvCxnSpPr>
          <p:nvPr/>
        </p:nvCxnSpPr>
        <p:spPr>
          <a:xfrm flipV="1">
            <a:off x="7297808" y="2786566"/>
            <a:ext cx="871776" cy="86488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</p:cxnSp>
      <p:cxnSp>
        <p:nvCxnSpPr>
          <p:cNvPr id="43" name="Straight Connector 42"/>
          <p:cNvCxnSpPr>
            <a:stCxn id="36" idx="3"/>
          </p:cNvCxnSpPr>
          <p:nvPr/>
        </p:nvCxnSpPr>
        <p:spPr>
          <a:xfrm flipV="1">
            <a:off x="3791156" y="3248454"/>
            <a:ext cx="1804913" cy="419061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</p:cxnSp>
      <p:sp>
        <p:nvSpPr>
          <p:cNvPr id="44" name="Rectangle 43"/>
          <p:cNvSpPr/>
          <p:nvPr/>
        </p:nvSpPr>
        <p:spPr>
          <a:xfrm>
            <a:off x="1616118" y="836713"/>
            <a:ext cx="8989715" cy="948736"/>
          </a:xfrm>
          <a:prstGeom prst="rect">
            <a:avLst/>
          </a:prstGeom>
        </p:spPr>
        <p:txBody>
          <a:bodyPr wrap="square" lIns="81611" tIns="40806" rIns="81611" bIns="40806">
            <a:spAutoFit/>
          </a:bodyPr>
          <a:lstStyle/>
          <a:p>
            <a:pPr marL="0" marR="0" lvl="0" indent="0" algn="ctr" defTabSz="816119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Torqueable microcatheters engineered to optimize support and durability </a:t>
            </a: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without compromising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flexibility and profile. </a:t>
            </a:r>
          </a:p>
        </p:txBody>
      </p:sp>
    </p:spTree>
    <p:extLst>
      <p:ext uri="{BB962C8B-B14F-4D97-AF65-F5344CB8AC3E}">
        <p14:creationId xmlns:p14="http://schemas.microsoft.com/office/powerpoint/2010/main" val="428993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MAMBA Microcatheter Family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MAMBA Microcatheter Family</dc:title>
  <dc:creator>Carlucci, Fabio</dc:creator>
  <cp:lastModifiedBy>Carlucci, Fabio</cp:lastModifiedBy>
  <cp:revision>1</cp:revision>
  <dcterms:created xsi:type="dcterms:W3CDTF">2023-01-13T16:07:12Z</dcterms:created>
  <dcterms:modified xsi:type="dcterms:W3CDTF">2023-01-13T16:07:45Z</dcterms:modified>
</cp:coreProperties>
</file>