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mpeg"/>
  <Default Extension="JP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2" r:id="rId1"/>
  </p:sldMasterIdLst>
  <p:sldIdLst>
    <p:sldId id="263" r:id="rId2"/>
    <p:sldId id="267" r:id="rId3"/>
    <p:sldId id="264" r:id="rId4"/>
    <p:sldId id="268" r:id="rId5"/>
    <p:sldId id="265" r:id="rId6"/>
    <p:sldId id="266" r:id="rId7"/>
    <p:sldId id="269" r:id="rId8"/>
    <p:sldId id="270" r:id="rId9"/>
    <p:sldId id="280" r:id="rId10"/>
    <p:sldId id="281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B79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3025"/>
  </p:normalViewPr>
  <p:slideViewPr>
    <p:cSldViewPr snapToGrid="0" snapToObjects="1">
      <p:cViewPr>
        <p:scale>
          <a:sx n="80" d="100"/>
          <a:sy n="80" d="100"/>
        </p:scale>
        <p:origin x="1264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E1B-413A-884A-AFF9-353C654B12F8}" type="datetimeFigureOut">
              <a:rPr lang="it-IT" smtClean="0"/>
              <a:t>26/11/18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85792-0E07-784B-BF2B-EBC6D7ECA8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53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E1B-413A-884A-AFF9-353C654B12F8}" type="datetimeFigureOut">
              <a:rPr lang="it-IT" smtClean="0"/>
              <a:t>26/11/18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85792-0E07-784B-BF2B-EBC6D7ECA8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9775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E1B-413A-884A-AFF9-353C654B12F8}" type="datetimeFigureOut">
              <a:rPr lang="it-IT" smtClean="0"/>
              <a:t>26/11/18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85792-0E07-784B-BF2B-EBC6D7ECA8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6373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E1B-413A-884A-AFF9-353C654B12F8}" type="datetimeFigureOut">
              <a:rPr lang="it-IT" smtClean="0"/>
              <a:t>26/11/18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85792-0E07-784B-BF2B-EBC6D7ECA8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604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E1B-413A-884A-AFF9-353C654B12F8}" type="datetimeFigureOut">
              <a:rPr lang="it-IT" smtClean="0"/>
              <a:t>26/11/18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85792-0E07-784B-BF2B-EBC6D7ECA8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710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E1B-413A-884A-AFF9-353C654B12F8}" type="datetimeFigureOut">
              <a:rPr lang="it-IT" smtClean="0"/>
              <a:t>26/11/18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85792-0E07-784B-BF2B-EBC6D7ECA8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75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E1B-413A-884A-AFF9-353C654B12F8}" type="datetimeFigureOut">
              <a:rPr lang="it-IT" smtClean="0"/>
              <a:t>26/11/18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85792-0E07-784B-BF2B-EBC6D7ECA8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289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E1B-413A-884A-AFF9-353C654B12F8}" type="datetimeFigureOut">
              <a:rPr lang="it-IT" smtClean="0"/>
              <a:t>26/11/18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85792-0E07-784B-BF2B-EBC6D7ECA8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55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E1B-413A-884A-AFF9-353C654B12F8}" type="datetimeFigureOut">
              <a:rPr lang="it-IT" smtClean="0"/>
              <a:t>26/11/18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85792-0E07-784B-BF2B-EBC6D7ECA8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798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E1B-413A-884A-AFF9-353C654B12F8}" type="datetimeFigureOut">
              <a:rPr lang="it-IT" smtClean="0"/>
              <a:t>26/11/18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85792-0E07-784B-BF2B-EBC6D7ECA8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5103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8E1B-413A-884A-AFF9-353C654B12F8}" type="datetimeFigureOut">
              <a:rPr lang="it-IT" smtClean="0"/>
              <a:t>26/11/18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85792-0E07-784B-BF2B-EBC6D7ECA8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94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A8E1B-413A-884A-AFF9-353C654B12F8}" type="datetimeFigureOut">
              <a:rPr lang="it-IT" smtClean="0"/>
              <a:t>26/11/18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85792-0E07-784B-BF2B-EBC6D7ECA8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762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microsoft.com/office/2007/relationships/hdphoto" Target="../media/hdphoto2.wdp"/><Relationship Id="rId6" Type="http://schemas.openxmlformats.org/officeDocument/2006/relationships/image" Target="../media/image3.png"/><Relationship Id="rId7" Type="http://schemas.microsoft.com/office/2007/relationships/hdphoto" Target="../media/hdphoto3.wdp"/><Relationship Id="rId8" Type="http://schemas.openxmlformats.org/officeDocument/2006/relationships/image" Target="../media/image4.png"/><Relationship Id="rId9" Type="http://schemas.microsoft.com/office/2007/relationships/hdphoto" Target="../media/hdphoto4.wdp"/><Relationship Id="rId10" Type="http://schemas.openxmlformats.org/officeDocument/2006/relationships/image" Target="../media/image5.png"/><Relationship Id="rId11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4" Type="http://schemas.openxmlformats.org/officeDocument/2006/relationships/video" Target="../media/media2.mpg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g"/><Relationship Id="rId4" Type="http://schemas.openxmlformats.org/officeDocument/2006/relationships/video" Target="../media/media4.mpg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pg"/><Relationship Id="rId4" Type="http://schemas.openxmlformats.org/officeDocument/2006/relationships/video" Target="../media/media6.mpg"/><Relationship Id="rId5" Type="http://schemas.microsoft.com/office/2007/relationships/media" Target="../media/media7.mpg"/><Relationship Id="rId6" Type="http://schemas.openxmlformats.org/officeDocument/2006/relationships/video" Target="../media/media7.mpg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microsoft.com/office/2007/relationships/media" Target="../media/media5.mpg"/><Relationship Id="rId2" Type="http://schemas.openxmlformats.org/officeDocument/2006/relationships/video" Target="../media/media5.m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pg"/><Relationship Id="rId4" Type="http://schemas.openxmlformats.org/officeDocument/2006/relationships/video" Target="../media/media9.mpg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microsoft.com/office/2007/relationships/media" Target="../media/media8.mpg"/><Relationship Id="rId2" Type="http://schemas.openxmlformats.org/officeDocument/2006/relationships/video" Target="../media/media8.m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1.mpg"/><Relationship Id="rId4" Type="http://schemas.openxmlformats.org/officeDocument/2006/relationships/video" Target="../media/media11.mpg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microsoft.com/office/2007/relationships/media" Target="../media/media10.mpg"/><Relationship Id="rId2" Type="http://schemas.openxmlformats.org/officeDocument/2006/relationships/video" Target="../media/media10.m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40042" y="946484"/>
            <a:ext cx="9144000" cy="3609473"/>
          </a:xfrm>
        </p:spPr>
        <p:txBody>
          <a:bodyPr>
            <a:normAutofit/>
          </a:bodyPr>
          <a:lstStyle/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A case of SFA</a:t>
            </a:r>
            <a:br>
              <a:rPr lang="it-IT" dirty="0" smtClean="0">
                <a:latin typeface="Arial" charset="0"/>
                <a:ea typeface="Arial" charset="0"/>
                <a:cs typeface="Arial" charset="0"/>
              </a:rPr>
            </a:br>
            <a:r>
              <a:rPr lang="it-IT" dirty="0" err="1" smtClean="0">
                <a:latin typeface="Arial" charset="0"/>
                <a:ea typeface="Arial" charset="0"/>
                <a:cs typeface="Arial" charset="0"/>
              </a:rPr>
              <a:t>intervention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 in a diffuse </a:t>
            </a:r>
            <a:r>
              <a:rPr lang="it-IT" dirty="0" err="1" smtClean="0">
                <a:latin typeface="Arial" charset="0"/>
                <a:ea typeface="Arial" charset="0"/>
                <a:cs typeface="Arial" charset="0"/>
              </a:rPr>
              <a:t>disease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it-IT" dirty="0" smtClean="0">
                <a:latin typeface="Arial" charset="0"/>
                <a:ea typeface="Arial" charset="0"/>
                <a:cs typeface="Arial" charset="0"/>
              </a:rPr>
            </a:br>
            <a:endParaRPr lang="it-IT" sz="2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503638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Gianfranco Aprigliano MD</a:t>
            </a:r>
          </a:p>
          <a:p>
            <a:r>
              <a:rPr lang="it-IT" dirty="0" err="1" smtClean="0">
                <a:latin typeface="Arial" charset="0"/>
                <a:ea typeface="Arial" charset="0"/>
                <a:cs typeface="Arial" charset="0"/>
              </a:rPr>
              <a:t>Interventional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 smtClean="0">
                <a:latin typeface="Arial" charset="0"/>
                <a:ea typeface="Arial" charset="0"/>
                <a:cs typeface="Arial" charset="0"/>
              </a:rPr>
              <a:t>Cardiovascular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 Unit</a:t>
            </a:r>
          </a:p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Città Studi </a:t>
            </a:r>
            <a:r>
              <a:rPr lang="it-IT" dirty="0" err="1" smtClean="0">
                <a:latin typeface="Arial" charset="0"/>
                <a:ea typeface="Arial" charset="0"/>
                <a:cs typeface="Arial" charset="0"/>
              </a:rPr>
              <a:t>Clinical</a:t>
            </a:r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 smtClean="0">
                <a:latin typeface="Arial" charset="0"/>
                <a:ea typeface="Arial" charset="0"/>
                <a:cs typeface="Arial" charset="0"/>
              </a:rPr>
              <a:t>Institute</a:t>
            </a:r>
            <a:endParaRPr lang="it-IT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it-IT" dirty="0" smtClean="0">
                <a:latin typeface="Arial" charset="0"/>
                <a:ea typeface="Arial" charset="0"/>
                <a:cs typeface="Arial" charset="0"/>
              </a:rPr>
              <a:t>Milan, </a:t>
            </a:r>
            <a:r>
              <a:rPr lang="it-IT" dirty="0" err="1" smtClean="0">
                <a:latin typeface="Arial" charset="0"/>
                <a:ea typeface="Arial" charset="0"/>
                <a:cs typeface="Arial" charset="0"/>
              </a:rPr>
              <a:t>Italy</a:t>
            </a:r>
            <a:endParaRPr lang="it-IT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65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7829" y="1412769"/>
            <a:ext cx="4628648" cy="347148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882189" y="5630779"/>
            <a:ext cx="352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Sept</a:t>
            </a:r>
            <a:r>
              <a:rPr lang="it-IT" dirty="0" smtClean="0"/>
              <a:t> 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0752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 smtClean="0">
                <a:latin typeface="Arial" charset="0"/>
                <a:ea typeface="Arial" charset="0"/>
                <a:cs typeface="Arial" charset="0"/>
              </a:rPr>
              <a:t>Clinical</a:t>
            </a:r>
            <a:r>
              <a:rPr lang="it-IT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 err="1" smtClean="0">
                <a:latin typeface="Arial" charset="0"/>
                <a:ea typeface="Arial" charset="0"/>
                <a:cs typeface="Arial" charset="0"/>
              </a:rPr>
              <a:t>History</a:t>
            </a:r>
            <a:endParaRPr lang="it-IT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1981200" y="1957137"/>
            <a:ext cx="8229600" cy="4154905"/>
          </a:xfrm>
        </p:spPr>
        <p:txBody>
          <a:bodyPr>
            <a:normAutofit/>
          </a:bodyPr>
          <a:lstStyle/>
          <a:p>
            <a:r>
              <a:rPr lang="it-IT" dirty="0" smtClean="0">
                <a:latin typeface="+mj-lt"/>
              </a:rPr>
              <a:t>87 </a:t>
            </a:r>
            <a:r>
              <a:rPr lang="it-IT" dirty="0" err="1" smtClean="0">
                <a:latin typeface="+mj-lt"/>
              </a:rPr>
              <a:t>yrs</a:t>
            </a:r>
            <a:r>
              <a:rPr lang="it-IT" dirty="0" smtClean="0">
                <a:latin typeface="+mj-lt"/>
              </a:rPr>
              <a:t>, Male</a:t>
            </a:r>
          </a:p>
          <a:p>
            <a:r>
              <a:rPr lang="it-IT" dirty="0" err="1" smtClean="0">
                <a:latin typeface="+mj-lt"/>
              </a:rPr>
              <a:t>Hypertension</a:t>
            </a:r>
            <a:r>
              <a:rPr lang="it-IT" dirty="0" smtClean="0">
                <a:latin typeface="+mj-lt"/>
              </a:rPr>
              <a:t>, </a:t>
            </a:r>
            <a:r>
              <a:rPr lang="it-IT" dirty="0" err="1" smtClean="0">
                <a:latin typeface="+mj-lt"/>
              </a:rPr>
              <a:t>Diabetes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Type</a:t>
            </a:r>
            <a:r>
              <a:rPr lang="it-IT" dirty="0" smtClean="0">
                <a:latin typeface="+mj-lt"/>
              </a:rPr>
              <a:t> 2 (</a:t>
            </a:r>
            <a:r>
              <a:rPr lang="it-IT" dirty="0" err="1" smtClean="0">
                <a:latin typeface="+mj-lt"/>
              </a:rPr>
              <a:t>at</a:t>
            </a:r>
            <a:r>
              <a:rPr lang="it-IT" dirty="0" smtClean="0">
                <a:latin typeface="+mj-lt"/>
              </a:rPr>
              <a:t> 50’s)</a:t>
            </a:r>
          </a:p>
          <a:p>
            <a:r>
              <a:rPr lang="it-IT" dirty="0" err="1" smtClean="0">
                <a:latin typeface="+mj-lt"/>
              </a:rPr>
              <a:t>Previous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left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leg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amputation</a:t>
            </a:r>
            <a:endParaRPr lang="it-IT" dirty="0" smtClean="0">
              <a:latin typeface="+mj-lt"/>
            </a:endParaRPr>
          </a:p>
          <a:p>
            <a:r>
              <a:rPr lang="it-IT" dirty="0" smtClean="0">
                <a:latin typeface="+mj-lt"/>
              </a:rPr>
              <a:t>CLI right </a:t>
            </a:r>
            <a:r>
              <a:rPr lang="it-IT" dirty="0" err="1" smtClean="0">
                <a:latin typeface="+mj-lt"/>
              </a:rPr>
              <a:t>leg</a:t>
            </a:r>
            <a:r>
              <a:rPr lang="it-IT" dirty="0" smtClean="0">
                <a:latin typeface="+mj-lt"/>
              </a:rPr>
              <a:t>, Ruth 5 (</a:t>
            </a:r>
            <a:r>
              <a:rPr lang="it-IT" dirty="0" err="1" smtClean="0">
                <a:latin typeface="+mj-lt"/>
              </a:rPr>
              <a:t>forefoot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fhlegmon</a:t>
            </a:r>
            <a:r>
              <a:rPr lang="it-IT" dirty="0" smtClean="0">
                <a:latin typeface="+mj-lt"/>
              </a:rPr>
              <a:t>)&gt; </a:t>
            </a:r>
            <a:r>
              <a:rPr lang="it-IT" dirty="0" err="1" smtClean="0">
                <a:latin typeface="+mj-lt"/>
              </a:rPr>
              <a:t>surgical</a:t>
            </a:r>
            <a:r>
              <a:rPr lang="it-IT" dirty="0" smtClean="0">
                <a:latin typeface="+mj-lt"/>
              </a:rPr>
              <a:t> treatment</a:t>
            </a:r>
          </a:p>
          <a:p>
            <a:r>
              <a:rPr lang="it-IT" dirty="0" err="1" smtClean="0">
                <a:latin typeface="+mj-lt"/>
              </a:rPr>
              <a:t>Previous</a:t>
            </a:r>
            <a:r>
              <a:rPr lang="it-IT" dirty="0" smtClean="0">
                <a:latin typeface="+mj-lt"/>
              </a:rPr>
              <a:t> AMI, LVEF 35%</a:t>
            </a:r>
          </a:p>
          <a:p>
            <a:r>
              <a:rPr lang="it-IT" dirty="0" smtClean="0">
                <a:latin typeface="+mj-lt"/>
              </a:rPr>
              <a:t>Duplex </a:t>
            </a:r>
            <a:r>
              <a:rPr lang="it-IT" dirty="0" err="1" smtClean="0">
                <a:latin typeface="+mj-lt"/>
              </a:rPr>
              <a:t>scan</a:t>
            </a:r>
            <a:r>
              <a:rPr lang="it-IT" dirty="0" smtClean="0">
                <a:latin typeface="+mj-lt"/>
              </a:rPr>
              <a:t> CTO SFA, TCPO2 15 </a:t>
            </a:r>
            <a:r>
              <a:rPr lang="it-IT" dirty="0" err="1" smtClean="0">
                <a:latin typeface="+mj-lt"/>
              </a:rPr>
              <a:t>mmhg</a:t>
            </a:r>
            <a:endParaRPr lang="it-IT" dirty="0" smtClean="0">
              <a:latin typeface="+mj-lt"/>
            </a:endParaRPr>
          </a:p>
          <a:p>
            <a:r>
              <a:rPr lang="it-IT" dirty="0" smtClean="0">
                <a:latin typeface="+mj-lt"/>
              </a:rPr>
              <a:t>No </a:t>
            </a:r>
            <a:r>
              <a:rPr lang="it-IT" dirty="0" err="1" smtClean="0">
                <a:latin typeface="+mj-lt"/>
              </a:rPr>
              <a:t>surgical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indication</a:t>
            </a:r>
            <a:r>
              <a:rPr lang="it-IT" dirty="0" smtClean="0">
                <a:latin typeface="+mj-lt"/>
              </a:rPr>
              <a:t> (no </a:t>
            </a:r>
            <a:r>
              <a:rPr lang="it-IT" dirty="0" err="1" smtClean="0">
                <a:latin typeface="+mj-lt"/>
              </a:rPr>
              <a:t>veins</a:t>
            </a:r>
            <a:r>
              <a:rPr lang="it-IT" dirty="0" smtClean="0">
                <a:latin typeface="+mj-lt"/>
              </a:rPr>
              <a:t>, high </a:t>
            </a:r>
            <a:r>
              <a:rPr lang="it-IT" dirty="0" err="1" smtClean="0">
                <a:latin typeface="+mj-lt"/>
              </a:rPr>
              <a:t>risk</a:t>
            </a:r>
            <a:r>
              <a:rPr lang="it-IT" dirty="0" smtClean="0">
                <a:latin typeface="+mj-lt"/>
              </a:rPr>
              <a:t>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125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20" y="3612080"/>
            <a:ext cx="1895870" cy="3129547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21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8" r="17941"/>
          <a:stretch/>
        </p:blipFill>
        <p:spPr>
          <a:xfrm>
            <a:off x="288613" y="776894"/>
            <a:ext cx="1864660" cy="287104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7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90" y="776951"/>
            <a:ext cx="1572285" cy="283513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3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869" y="3532575"/>
            <a:ext cx="1404322" cy="297133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2000"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793" y="1953410"/>
            <a:ext cx="2802218" cy="2928066"/>
          </a:xfrm>
          <a:prstGeom prst="rect">
            <a:avLst/>
          </a:prstGeom>
        </p:spPr>
      </p:pic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838200" y="-226542"/>
            <a:ext cx="10515600" cy="1325563"/>
          </a:xfrm>
        </p:spPr>
        <p:txBody>
          <a:bodyPr/>
          <a:lstStyle/>
          <a:p>
            <a:pPr algn="ctr"/>
            <a:r>
              <a:rPr lang="it-IT" b="1" dirty="0" smtClean="0">
                <a:latin typeface="Arial" charset="0"/>
                <a:ea typeface="Arial" charset="0"/>
                <a:cs typeface="Arial" charset="0"/>
              </a:rPr>
              <a:t>Right </a:t>
            </a:r>
            <a:r>
              <a:rPr lang="it-IT" b="1" dirty="0" err="1" smtClean="0">
                <a:latin typeface="Arial" charset="0"/>
                <a:ea typeface="Arial" charset="0"/>
                <a:cs typeface="Arial" charset="0"/>
              </a:rPr>
              <a:t>antegrade</a:t>
            </a:r>
            <a:r>
              <a:rPr lang="it-IT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 err="1" smtClean="0">
                <a:latin typeface="Arial" charset="0"/>
                <a:ea typeface="Arial" charset="0"/>
                <a:cs typeface="Arial" charset="0"/>
              </a:rPr>
              <a:t>femoral</a:t>
            </a:r>
            <a:r>
              <a:rPr lang="it-IT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 err="1" smtClean="0">
                <a:latin typeface="Arial" charset="0"/>
                <a:ea typeface="Arial" charset="0"/>
                <a:cs typeface="Arial" charset="0"/>
              </a:rPr>
              <a:t>angio</a:t>
            </a:r>
            <a:endParaRPr lang="it-IT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Arco 9"/>
          <p:cNvSpPr/>
          <p:nvPr/>
        </p:nvSpPr>
        <p:spPr>
          <a:xfrm>
            <a:off x="838200" y="1792940"/>
            <a:ext cx="632011" cy="7422777"/>
          </a:xfrm>
          <a:prstGeom prst="arc">
            <a:avLst/>
          </a:prstGeom>
          <a:ln w="698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528046" y="3191432"/>
            <a:ext cx="1129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Long SFA </a:t>
            </a:r>
            <a:r>
              <a:rPr lang="it-IT" dirty="0" err="1" smtClean="0"/>
              <a:t>total</a:t>
            </a:r>
            <a:r>
              <a:rPr lang="it-IT" dirty="0" smtClean="0"/>
              <a:t> </a:t>
            </a:r>
            <a:r>
              <a:rPr lang="it-IT" dirty="0" err="1" smtClean="0"/>
              <a:t>occlusion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765646" y="1792940"/>
            <a:ext cx="13347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Distal</a:t>
            </a:r>
            <a:r>
              <a:rPr lang="it-IT" dirty="0" smtClean="0"/>
              <a:t> </a:t>
            </a:r>
            <a:r>
              <a:rPr lang="it-IT" dirty="0" err="1" smtClean="0"/>
              <a:t>superficial</a:t>
            </a:r>
            <a:r>
              <a:rPr lang="it-IT" dirty="0" smtClean="0"/>
              <a:t> </a:t>
            </a:r>
            <a:r>
              <a:rPr lang="it-IT" dirty="0" err="1" smtClean="0"/>
              <a:t>femoral</a:t>
            </a:r>
            <a:r>
              <a:rPr lang="it-IT" dirty="0" smtClean="0"/>
              <a:t> short </a:t>
            </a:r>
            <a:r>
              <a:rPr lang="it-IT" dirty="0" err="1" smtClean="0"/>
              <a:t>occlusion</a:t>
            </a:r>
            <a:r>
              <a:rPr lang="it-IT" dirty="0" smtClean="0"/>
              <a:t>.</a:t>
            </a:r>
          </a:p>
          <a:p>
            <a:pPr algn="ctr"/>
            <a:endParaRPr lang="it-IT" dirty="0" smtClean="0"/>
          </a:p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r>
              <a:rPr lang="it-IT" dirty="0" err="1" smtClean="0"/>
              <a:t>Occlusion</a:t>
            </a:r>
            <a:r>
              <a:rPr lang="it-IT" dirty="0" smtClean="0"/>
              <a:t> of </a:t>
            </a:r>
            <a:r>
              <a:rPr lang="it-IT" dirty="0" err="1" smtClean="0"/>
              <a:t>all</a:t>
            </a:r>
            <a:r>
              <a:rPr lang="it-IT" dirty="0" smtClean="0"/>
              <a:t> 3 vessel with </a:t>
            </a:r>
            <a:r>
              <a:rPr lang="it-IT" dirty="0" err="1" smtClean="0"/>
              <a:t>good</a:t>
            </a:r>
            <a:r>
              <a:rPr lang="it-IT" dirty="0" smtClean="0"/>
              <a:t> </a:t>
            </a:r>
            <a:r>
              <a:rPr lang="it-IT" dirty="0" err="1" smtClean="0"/>
              <a:t>collateral</a:t>
            </a:r>
            <a:r>
              <a:rPr lang="it-IT" dirty="0" smtClean="0"/>
              <a:t> </a:t>
            </a:r>
            <a:r>
              <a:rPr lang="it-IT" dirty="0" err="1" smtClean="0"/>
              <a:t>supply</a:t>
            </a:r>
            <a:endParaRPr lang="it-IT" dirty="0"/>
          </a:p>
        </p:txBody>
      </p:sp>
      <p:sp>
        <p:nvSpPr>
          <p:cNvPr id="2" name="Freccia sinistra 1"/>
          <p:cNvSpPr/>
          <p:nvPr/>
        </p:nvSpPr>
        <p:spPr>
          <a:xfrm>
            <a:off x="5080000" y="863600"/>
            <a:ext cx="444591" cy="3175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igura a mano libera 12"/>
          <p:cNvSpPr/>
          <p:nvPr/>
        </p:nvSpPr>
        <p:spPr>
          <a:xfrm>
            <a:off x="8075141" y="3768811"/>
            <a:ext cx="1180257" cy="864973"/>
          </a:xfrm>
          <a:custGeom>
            <a:avLst/>
            <a:gdLst>
              <a:gd name="connsiteX0" fmla="*/ 432486 w 1180257"/>
              <a:gd name="connsiteY0" fmla="*/ 0 h 864973"/>
              <a:gd name="connsiteX1" fmla="*/ 401594 w 1180257"/>
              <a:gd name="connsiteY1" fmla="*/ 43248 h 864973"/>
              <a:gd name="connsiteX2" fmla="*/ 383059 w 1180257"/>
              <a:gd name="connsiteY2" fmla="*/ 61784 h 864973"/>
              <a:gd name="connsiteX3" fmla="*/ 352167 w 1180257"/>
              <a:gd name="connsiteY3" fmla="*/ 111211 h 864973"/>
              <a:gd name="connsiteX4" fmla="*/ 327454 w 1180257"/>
              <a:gd name="connsiteY4" fmla="*/ 135924 h 864973"/>
              <a:gd name="connsiteX5" fmla="*/ 308918 w 1180257"/>
              <a:gd name="connsiteY5" fmla="*/ 179173 h 864973"/>
              <a:gd name="connsiteX6" fmla="*/ 259491 w 1180257"/>
              <a:gd name="connsiteY6" fmla="*/ 222421 h 864973"/>
              <a:gd name="connsiteX7" fmla="*/ 222421 w 1180257"/>
              <a:gd name="connsiteY7" fmla="*/ 259492 h 864973"/>
              <a:gd name="connsiteX8" fmla="*/ 203886 w 1180257"/>
              <a:gd name="connsiteY8" fmla="*/ 278027 h 864973"/>
              <a:gd name="connsiteX9" fmla="*/ 135924 w 1180257"/>
              <a:gd name="connsiteY9" fmla="*/ 364524 h 864973"/>
              <a:gd name="connsiteX10" fmla="*/ 129745 w 1180257"/>
              <a:gd name="connsiteY10" fmla="*/ 383059 h 864973"/>
              <a:gd name="connsiteX11" fmla="*/ 67962 w 1180257"/>
              <a:gd name="connsiteY11" fmla="*/ 457200 h 864973"/>
              <a:gd name="connsiteX12" fmla="*/ 43248 w 1180257"/>
              <a:gd name="connsiteY12" fmla="*/ 500448 h 864973"/>
              <a:gd name="connsiteX13" fmla="*/ 24713 w 1180257"/>
              <a:gd name="connsiteY13" fmla="*/ 543697 h 864973"/>
              <a:gd name="connsiteX14" fmla="*/ 12356 w 1180257"/>
              <a:gd name="connsiteY14" fmla="*/ 568411 h 864973"/>
              <a:gd name="connsiteX15" fmla="*/ 0 w 1180257"/>
              <a:gd name="connsiteY15" fmla="*/ 611659 h 864973"/>
              <a:gd name="connsiteX16" fmla="*/ 6178 w 1180257"/>
              <a:gd name="connsiteY16" fmla="*/ 827903 h 864973"/>
              <a:gd name="connsiteX17" fmla="*/ 43248 w 1180257"/>
              <a:gd name="connsiteY17" fmla="*/ 852616 h 864973"/>
              <a:gd name="connsiteX18" fmla="*/ 92675 w 1180257"/>
              <a:gd name="connsiteY18" fmla="*/ 864973 h 864973"/>
              <a:gd name="connsiteX19" fmla="*/ 407773 w 1180257"/>
              <a:gd name="connsiteY19" fmla="*/ 858794 h 864973"/>
              <a:gd name="connsiteX20" fmla="*/ 426308 w 1180257"/>
              <a:gd name="connsiteY20" fmla="*/ 852616 h 864973"/>
              <a:gd name="connsiteX21" fmla="*/ 451021 w 1180257"/>
              <a:gd name="connsiteY21" fmla="*/ 834081 h 864973"/>
              <a:gd name="connsiteX22" fmla="*/ 481913 w 1180257"/>
              <a:gd name="connsiteY22" fmla="*/ 815546 h 864973"/>
              <a:gd name="connsiteX23" fmla="*/ 512805 w 1180257"/>
              <a:gd name="connsiteY23" fmla="*/ 778475 h 864973"/>
              <a:gd name="connsiteX24" fmla="*/ 537518 w 1180257"/>
              <a:gd name="connsiteY24" fmla="*/ 766119 h 864973"/>
              <a:gd name="connsiteX25" fmla="*/ 574589 w 1180257"/>
              <a:gd name="connsiteY25" fmla="*/ 741405 h 864973"/>
              <a:gd name="connsiteX26" fmla="*/ 642551 w 1180257"/>
              <a:gd name="connsiteY26" fmla="*/ 716692 h 864973"/>
              <a:gd name="connsiteX27" fmla="*/ 673443 w 1180257"/>
              <a:gd name="connsiteY27" fmla="*/ 704335 h 864973"/>
              <a:gd name="connsiteX28" fmla="*/ 722870 w 1180257"/>
              <a:gd name="connsiteY28" fmla="*/ 691978 h 864973"/>
              <a:gd name="connsiteX29" fmla="*/ 759940 w 1180257"/>
              <a:gd name="connsiteY29" fmla="*/ 679621 h 864973"/>
              <a:gd name="connsiteX30" fmla="*/ 778475 w 1180257"/>
              <a:gd name="connsiteY30" fmla="*/ 673443 h 864973"/>
              <a:gd name="connsiteX31" fmla="*/ 803189 w 1180257"/>
              <a:gd name="connsiteY31" fmla="*/ 654908 h 864973"/>
              <a:gd name="connsiteX32" fmla="*/ 846437 w 1180257"/>
              <a:gd name="connsiteY32" fmla="*/ 636373 h 864973"/>
              <a:gd name="connsiteX33" fmla="*/ 902043 w 1180257"/>
              <a:gd name="connsiteY33" fmla="*/ 599303 h 864973"/>
              <a:gd name="connsiteX34" fmla="*/ 920578 w 1180257"/>
              <a:gd name="connsiteY34" fmla="*/ 586946 h 864973"/>
              <a:gd name="connsiteX35" fmla="*/ 939113 w 1180257"/>
              <a:gd name="connsiteY35" fmla="*/ 568411 h 864973"/>
              <a:gd name="connsiteX36" fmla="*/ 963827 w 1180257"/>
              <a:gd name="connsiteY36" fmla="*/ 556054 h 864973"/>
              <a:gd name="connsiteX37" fmla="*/ 1000897 w 1180257"/>
              <a:gd name="connsiteY37" fmla="*/ 531340 h 864973"/>
              <a:gd name="connsiteX38" fmla="*/ 1019432 w 1180257"/>
              <a:gd name="connsiteY38" fmla="*/ 518984 h 864973"/>
              <a:gd name="connsiteX39" fmla="*/ 1062681 w 1180257"/>
              <a:gd name="connsiteY39" fmla="*/ 481913 h 864973"/>
              <a:gd name="connsiteX40" fmla="*/ 1081216 w 1180257"/>
              <a:gd name="connsiteY40" fmla="*/ 475735 h 864973"/>
              <a:gd name="connsiteX41" fmla="*/ 1099751 w 1180257"/>
              <a:gd name="connsiteY41" fmla="*/ 463378 h 864973"/>
              <a:gd name="connsiteX42" fmla="*/ 1136821 w 1180257"/>
              <a:gd name="connsiteY42" fmla="*/ 389238 h 864973"/>
              <a:gd name="connsiteX43" fmla="*/ 1143000 w 1180257"/>
              <a:gd name="connsiteY43" fmla="*/ 370703 h 864973"/>
              <a:gd name="connsiteX44" fmla="*/ 1149178 w 1180257"/>
              <a:gd name="connsiteY44" fmla="*/ 352167 h 864973"/>
              <a:gd name="connsiteX45" fmla="*/ 1161535 w 1180257"/>
              <a:gd name="connsiteY45" fmla="*/ 333632 h 864973"/>
              <a:gd name="connsiteX46" fmla="*/ 1173891 w 1180257"/>
              <a:gd name="connsiteY46" fmla="*/ 290384 h 864973"/>
              <a:gd name="connsiteX47" fmla="*/ 1180070 w 1180257"/>
              <a:gd name="connsiteY47" fmla="*/ 160638 h 86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80257" h="864973">
                <a:moveTo>
                  <a:pt x="432486" y="0"/>
                </a:moveTo>
                <a:cubicBezTo>
                  <a:pt x="422189" y="14416"/>
                  <a:pt x="412661" y="29414"/>
                  <a:pt x="401594" y="43248"/>
                </a:cubicBezTo>
                <a:cubicBezTo>
                  <a:pt x="396136" y="50071"/>
                  <a:pt x="388653" y="55071"/>
                  <a:pt x="383059" y="61784"/>
                </a:cubicBezTo>
                <a:cubicBezTo>
                  <a:pt x="369154" y="78471"/>
                  <a:pt x="366254" y="93099"/>
                  <a:pt x="352167" y="111211"/>
                </a:cubicBezTo>
                <a:cubicBezTo>
                  <a:pt x="345015" y="120407"/>
                  <a:pt x="334444" y="126604"/>
                  <a:pt x="327454" y="135924"/>
                </a:cubicBezTo>
                <a:cubicBezTo>
                  <a:pt x="257545" y="229137"/>
                  <a:pt x="356645" y="107584"/>
                  <a:pt x="308918" y="179173"/>
                </a:cubicBezTo>
                <a:cubicBezTo>
                  <a:pt x="300017" y="192524"/>
                  <a:pt x="268593" y="214146"/>
                  <a:pt x="259491" y="222421"/>
                </a:cubicBezTo>
                <a:cubicBezTo>
                  <a:pt x="246560" y="234176"/>
                  <a:pt x="234778" y="247135"/>
                  <a:pt x="222421" y="259492"/>
                </a:cubicBezTo>
                <a:cubicBezTo>
                  <a:pt x="216243" y="265670"/>
                  <a:pt x="209344" y="271204"/>
                  <a:pt x="203886" y="278027"/>
                </a:cubicBezTo>
                <a:cubicBezTo>
                  <a:pt x="148026" y="347852"/>
                  <a:pt x="170284" y="318712"/>
                  <a:pt x="135924" y="364524"/>
                </a:cubicBezTo>
                <a:cubicBezTo>
                  <a:pt x="133864" y="370702"/>
                  <a:pt x="133743" y="377918"/>
                  <a:pt x="129745" y="383059"/>
                </a:cubicBezTo>
                <a:cubicBezTo>
                  <a:pt x="91483" y="432253"/>
                  <a:pt x="94457" y="404212"/>
                  <a:pt x="67962" y="457200"/>
                </a:cubicBezTo>
                <a:cubicBezTo>
                  <a:pt x="30614" y="531894"/>
                  <a:pt x="78185" y="439308"/>
                  <a:pt x="43248" y="500448"/>
                </a:cubicBezTo>
                <a:cubicBezTo>
                  <a:pt x="19828" y="541432"/>
                  <a:pt x="39566" y="509039"/>
                  <a:pt x="24713" y="543697"/>
                </a:cubicBezTo>
                <a:cubicBezTo>
                  <a:pt x="21085" y="552163"/>
                  <a:pt x="15984" y="559945"/>
                  <a:pt x="12356" y="568411"/>
                </a:cubicBezTo>
                <a:cubicBezTo>
                  <a:pt x="7039" y="580818"/>
                  <a:pt x="3135" y="599120"/>
                  <a:pt x="0" y="611659"/>
                </a:cubicBezTo>
                <a:cubicBezTo>
                  <a:pt x="2059" y="683740"/>
                  <a:pt x="-1371" y="756188"/>
                  <a:pt x="6178" y="827903"/>
                </a:cubicBezTo>
                <a:cubicBezTo>
                  <a:pt x="7765" y="842985"/>
                  <a:pt x="32488" y="849681"/>
                  <a:pt x="43248" y="852616"/>
                </a:cubicBezTo>
                <a:cubicBezTo>
                  <a:pt x="59632" y="857084"/>
                  <a:pt x="92675" y="864973"/>
                  <a:pt x="92675" y="864973"/>
                </a:cubicBezTo>
                <a:lnTo>
                  <a:pt x="407773" y="858794"/>
                </a:lnTo>
                <a:cubicBezTo>
                  <a:pt x="414281" y="858553"/>
                  <a:pt x="420654" y="855847"/>
                  <a:pt x="426308" y="852616"/>
                </a:cubicBezTo>
                <a:cubicBezTo>
                  <a:pt x="435248" y="847507"/>
                  <a:pt x="442453" y="839793"/>
                  <a:pt x="451021" y="834081"/>
                </a:cubicBezTo>
                <a:cubicBezTo>
                  <a:pt x="461013" y="827420"/>
                  <a:pt x="471616" y="821724"/>
                  <a:pt x="481913" y="815546"/>
                </a:cubicBezTo>
                <a:cubicBezTo>
                  <a:pt x="491765" y="800768"/>
                  <a:pt x="497671" y="789285"/>
                  <a:pt x="512805" y="778475"/>
                </a:cubicBezTo>
                <a:cubicBezTo>
                  <a:pt x="520299" y="773122"/>
                  <a:pt x="529621" y="770857"/>
                  <a:pt x="537518" y="766119"/>
                </a:cubicBezTo>
                <a:cubicBezTo>
                  <a:pt x="550253" y="758478"/>
                  <a:pt x="561551" y="748517"/>
                  <a:pt x="574589" y="741405"/>
                </a:cubicBezTo>
                <a:cubicBezTo>
                  <a:pt x="589945" y="733029"/>
                  <a:pt x="627408" y="722198"/>
                  <a:pt x="642551" y="716692"/>
                </a:cubicBezTo>
                <a:cubicBezTo>
                  <a:pt x="652974" y="712902"/>
                  <a:pt x="662843" y="707597"/>
                  <a:pt x="673443" y="704335"/>
                </a:cubicBezTo>
                <a:cubicBezTo>
                  <a:pt x="689675" y="699341"/>
                  <a:pt x="706759" y="697349"/>
                  <a:pt x="722870" y="691978"/>
                </a:cubicBezTo>
                <a:lnTo>
                  <a:pt x="759940" y="679621"/>
                </a:lnTo>
                <a:lnTo>
                  <a:pt x="778475" y="673443"/>
                </a:lnTo>
                <a:cubicBezTo>
                  <a:pt x="786713" y="667265"/>
                  <a:pt x="794457" y="660366"/>
                  <a:pt x="803189" y="654908"/>
                </a:cubicBezTo>
                <a:cubicBezTo>
                  <a:pt x="820642" y="644000"/>
                  <a:pt x="828417" y="642379"/>
                  <a:pt x="846437" y="636373"/>
                </a:cubicBezTo>
                <a:lnTo>
                  <a:pt x="902043" y="599303"/>
                </a:lnTo>
                <a:cubicBezTo>
                  <a:pt x="908221" y="595184"/>
                  <a:pt x="915327" y="592197"/>
                  <a:pt x="920578" y="586946"/>
                </a:cubicBezTo>
                <a:cubicBezTo>
                  <a:pt x="926756" y="580768"/>
                  <a:pt x="932003" y="573490"/>
                  <a:pt x="939113" y="568411"/>
                </a:cubicBezTo>
                <a:cubicBezTo>
                  <a:pt x="946608" y="563058"/>
                  <a:pt x="955929" y="560793"/>
                  <a:pt x="963827" y="556054"/>
                </a:cubicBezTo>
                <a:cubicBezTo>
                  <a:pt x="976562" y="548413"/>
                  <a:pt x="988540" y="539578"/>
                  <a:pt x="1000897" y="531340"/>
                </a:cubicBezTo>
                <a:cubicBezTo>
                  <a:pt x="1007075" y="527221"/>
                  <a:pt x="1014182" y="524235"/>
                  <a:pt x="1019432" y="518984"/>
                </a:cubicBezTo>
                <a:cubicBezTo>
                  <a:pt x="1034635" y="503780"/>
                  <a:pt x="1043860" y="491323"/>
                  <a:pt x="1062681" y="481913"/>
                </a:cubicBezTo>
                <a:cubicBezTo>
                  <a:pt x="1068506" y="479001"/>
                  <a:pt x="1075038" y="477794"/>
                  <a:pt x="1081216" y="475735"/>
                </a:cubicBezTo>
                <a:cubicBezTo>
                  <a:pt x="1087394" y="471616"/>
                  <a:pt x="1094861" y="468966"/>
                  <a:pt x="1099751" y="463378"/>
                </a:cubicBezTo>
                <a:cubicBezTo>
                  <a:pt x="1125547" y="433896"/>
                  <a:pt x="1125154" y="424236"/>
                  <a:pt x="1136821" y="389238"/>
                </a:cubicBezTo>
                <a:lnTo>
                  <a:pt x="1143000" y="370703"/>
                </a:lnTo>
                <a:cubicBezTo>
                  <a:pt x="1145060" y="364524"/>
                  <a:pt x="1145565" y="357586"/>
                  <a:pt x="1149178" y="352167"/>
                </a:cubicBezTo>
                <a:lnTo>
                  <a:pt x="1161535" y="333632"/>
                </a:lnTo>
                <a:cubicBezTo>
                  <a:pt x="1165771" y="320925"/>
                  <a:pt x="1172167" y="303314"/>
                  <a:pt x="1173891" y="290384"/>
                </a:cubicBezTo>
                <a:cubicBezTo>
                  <a:pt x="1181935" y="230057"/>
                  <a:pt x="1180070" y="219687"/>
                  <a:pt x="1180070" y="160638"/>
                </a:cubicBezTo>
              </a:path>
            </a:pathLst>
          </a:cu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10305535" y="2851067"/>
            <a:ext cx="1641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Occlusion</a:t>
            </a:r>
            <a:r>
              <a:rPr lang="it-IT" dirty="0" smtClean="0"/>
              <a:t> of </a:t>
            </a:r>
            <a:r>
              <a:rPr lang="it-IT" dirty="0" err="1" smtClean="0"/>
              <a:t>pedal</a:t>
            </a:r>
            <a:r>
              <a:rPr lang="it-IT" dirty="0" smtClean="0"/>
              <a:t>, </a:t>
            </a:r>
            <a:r>
              <a:rPr lang="it-IT" dirty="0" err="1" smtClean="0"/>
              <a:t>arch</a:t>
            </a:r>
            <a:r>
              <a:rPr lang="it-IT" dirty="0" smtClean="0"/>
              <a:t> and </a:t>
            </a:r>
            <a:r>
              <a:rPr lang="it-IT" dirty="0" err="1" smtClean="0"/>
              <a:t>lateral</a:t>
            </a:r>
            <a:r>
              <a:rPr lang="it-IT" dirty="0" smtClean="0"/>
              <a:t> </a:t>
            </a:r>
            <a:r>
              <a:rPr lang="it-IT" dirty="0" err="1" smtClean="0"/>
              <a:t>plantar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682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73579"/>
            <a:ext cx="10515600" cy="1325563"/>
          </a:xfrm>
        </p:spPr>
        <p:txBody>
          <a:bodyPr>
            <a:normAutofit/>
          </a:bodyPr>
          <a:lstStyle/>
          <a:p>
            <a:r>
              <a:rPr lang="it-IT" sz="4000" b="1" dirty="0" err="1" smtClean="0">
                <a:latin typeface="Arial" charset="0"/>
                <a:ea typeface="Arial" charset="0"/>
                <a:cs typeface="Arial" charset="0"/>
              </a:rPr>
              <a:t>Antegrade</a:t>
            </a:r>
            <a:r>
              <a:rPr lang="it-IT" sz="4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4000" b="1" dirty="0" err="1" smtClean="0">
                <a:latin typeface="Arial" charset="0"/>
                <a:ea typeface="Arial" charset="0"/>
                <a:cs typeface="Arial" charset="0"/>
              </a:rPr>
              <a:t>subintimal</a:t>
            </a:r>
            <a:r>
              <a:rPr lang="it-IT" sz="4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4000" b="1" dirty="0" err="1" smtClean="0">
                <a:latin typeface="Arial" charset="0"/>
                <a:ea typeface="Arial" charset="0"/>
                <a:cs typeface="Arial" charset="0"/>
              </a:rPr>
              <a:t>femoral</a:t>
            </a:r>
            <a:r>
              <a:rPr lang="it-IT" sz="4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4000" b="1" dirty="0" err="1" smtClean="0">
                <a:latin typeface="Arial" charset="0"/>
                <a:ea typeface="Arial" charset="0"/>
                <a:cs typeface="Arial" charset="0"/>
              </a:rPr>
              <a:t>dissection</a:t>
            </a:r>
            <a:endParaRPr lang="it-IT" sz="4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mg2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0651" y="1838877"/>
            <a:ext cx="4351337" cy="4351338"/>
          </a:xfrm>
        </p:spPr>
      </p:pic>
      <p:pic>
        <p:nvPicPr>
          <p:cNvPr id="5" name="mg6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4566" y="1838877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8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0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 smtClean="0">
                <a:latin typeface="Arial" charset="0"/>
                <a:ea typeface="Arial" charset="0"/>
                <a:cs typeface="Arial" charset="0"/>
              </a:rPr>
              <a:t>Antegrade</a:t>
            </a:r>
            <a:r>
              <a:rPr lang="it-IT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 err="1" smtClean="0">
                <a:latin typeface="Arial" charset="0"/>
                <a:ea typeface="Arial" charset="0"/>
                <a:cs typeface="Arial" charset="0"/>
              </a:rPr>
              <a:t>femoral</a:t>
            </a:r>
            <a:r>
              <a:rPr lang="it-IT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 err="1" smtClean="0">
                <a:latin typeface="Arial" charset="0"/>
                <a:ea typeface="Arial" charset="0"/>
                <a:cs typeface="Arial" charset="0"/>
              </a:rPr>
              <a:t>failure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 smtClean="0">
                <a:latin typeface="Arial" charset="0"/>
                <a:ea typeface="Arial" charset="0"/>
                <a:cs typeface="Arial" charset="0"/>
              </a:rPr>
              <a:t>&amp; </a:t>
            </a:r>
            <a:r>
              <a:rPr lang="it-IT" b="1" dirty="0" err="1" smtClean="0">
                <a:latin typeface="Arial" charset="0"/>
                <a:ea typeface="Arial" charset="0"/>
                <a:cs typeface="Arial" charset="0"/>
              </a:rPr>
              <a:t>rupture</a:t>
            </a:r>
            <a:endParaRPr lang="it-IT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mg8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1869" y="2143677"/>
            <a:ext cx="4351337" cy="4351338"/>
          </a:xfrm>
        </p:spPr>
      </p:pic>
      <p:pic>
        <p:nvPicPr>
          <p:cNvPr id="5" name="mg9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0184" y="2143677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1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g19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90957" y="2163417"/>
            <a:ext cx="4356651" cy="435665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26587"/>
            <a:ext cx="10515600" cy="1325563"/>
          </a:xfrm>
        </p:spPr>
        <p:txBody>
          <a:bodyPr/>
          <a:lstStyle/>
          <a:p>
            <a:pPr algn="ctr"/>
            <a:r>
              <a:rPr lang="it-IT" b="1" dirty="0" smtClean="0">
                <a:latin typeface="Arial" charset="0"/>
                <a:ea typeface="Arial" charset="0"/>
                <a:cs typeface="Arial" charset="0"/>
              </a:rPr>
              <a:t>Retrograde </a:t>
            </a:r>
            <a:r>
              <a:rPr lang="it-IT" b="1" dirty="0" err="1" smtClean="0">
                <a:latin typeface="Arial" charset="0"/>
                <a:ea typeface="Arial" charset="0"/>
                <a:cs typeface="Arial" charset="0"/>
              </a:rPr>
              <a:t>puncture</a:t>
            </a:r>
            <a:r>
              <a:rPr lang="it-IT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 smtClean="0">
                <a:latin typeface="Arial" charset="0"/>
                <a:ea typeface="Arial" charset="0"/>
                <a:cs typeface="Arial" charset="0"/>
              </a:rPr>
              <a:t>&amp; CART</a:t>
            </a:r>
            <a:endParaRPr lang="it-IT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mg14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0375" y="1673093"/>
            <a:ext cx="4356651" cy="435665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89114" y="6467060"/>
            <a:ext cx="816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CART= </a:t>
            </a:r>
            <a:r>
              <a:rPr lang="it-IT" dirty="0" err="1"/>
              <a:t>C</a:t>
            </a:r>
            <a:r>
              <a:rPr lang="it-IT" dirty="0" err="1" smtClean="0"/>
              <a:t>ontrolled</a:t>
            </a:r>
            <a:r>
              <a:rPr lang="it-IT" dirty="0" smtClean="0"/>
              <a:t> </a:t>
            </a:r>
            <a:r>
              <a:rPr lang="it-IT" dirty="0" err="1"/>
              <a:t>A</a:t>
            </a:r>
            <a:r>
              <a:rPr lang="it-IT" dirty="0" err="1" smtClean="0"/>
              <a:t>ntegrade</a:t>
            </a:r>
            <a:r>
              <a:rPr lang="it-IT" dirty="0" smtClean="0"/>
              <a:t> and </a:t>
            </a:r>
            <a:r>
              <a:rPr lang="it-IT" dirty="0"/>
              <a:t>R</a:t>
            </a:r>
            <a:r>
              <a:rPr lang="it-IT" dirty="0" smtClean="0"/>
              <a:t>etrograde </a:t>
            </a:r>
            <a:r>
              <a:rPr lang="it-IT" dirty="0" err="1" smtClean="0"/>
              <a:t>subintimal</a:t>
            </a:r>
            <a:r>
              <a:rPr lang="it-IT" dirty="0" smtClean="0"/>
              <a:t> </a:t>
            </a:r>
            <a:r>
              <a:rPr lang="it-IT" dirty="0" err="1"/>
              <a:t>T</a:t>
            </a:r>
            <a:r>
              <a:rPr lang="it-IT" dirty="0" err="1" smtClean="0"/>
              <a:t>racking</a:t>
            </a:r>
            <a:endParaRPr lang="it-IT" dirty="0"/>
          </a:p>
        </p:txBody>
      </p:sp>
      <p:pic>
        <p:nvPicPr>
          <p:cNvPr id="4" name="mg13.mpg">
            <a:hlinkClick r:id="" action="ppaction://media"/>
          </p:cNvPr>
          <p:cNvPicPr>
            <a:picLocks noGrp="1" noChangeAspect="1"/>
          </p:cNvPicPr>
          <p:nvPr>
            <p:ph idx="1"/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" y="1242537"/>
            <a:ext cx="4351337" cy="4351338"/>
          </a:xfrm>
        </p:spPr>
      </p:pic>
    </p:spTree>
    <p:extLst>
      <p:ext uri="{BB962C8B-B14F-4D97-AF65-F5344CB8AC3E}">
        <p14:creationId xmlns:p14="http://schemas.microsoft.com/office/powerpoint/2010/main" val="177186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87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0573"/>
            <a:ext cx="10515600" cy="1325563"/>
          </a:xfrm>
        </p:spPr>
        <p:txBody>
          <a:bodyPr/>
          <a:lstStyle/>
          <a:p>
            <a:pPr algn="ctr"/>
            <a:r>
              <a:rPr lang="it-IT" b="1" dirty="0" smtClean="0">
                <a:latin typeface="Arial" charset="0"/>
                <a:ea typeface="Arial" charset="0"/>
                <a:cs typeface="Arial" charset="0"/>
              </a:rPr>
              <a:t>PTA, </a:t>
            </a:r>
            <a:r>
              <a:rPr lang="it-IT" b="1" dirty="0" err="1" smtClean="0">
                <a:latin typeface="Arial" charset="0"/>
                <a:ea typeface="Arial" charset="0"/>
                <a:cs typeface="Arial" charset="0"/>
              </a:rPr>
              <a:t>stenting</a:t>
            </a:r>
            <a:r>
              <a:rPr lang="it-IT" b="1" dirty="0" smtClean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b="1" dirty="0" err="1" smtClean="0">
                <a:latin typeface="Arial" charset="0"/>
                <a:ea typeface="Arial" charset="0"/>
                <a:cs typeface="Arial" charset="0"/>
              </a:rPr>
              <a:t>result</a:t>
            </a:r>
            <a:endParaRPr lang="it-IT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mg27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2" y="1170902"/>
            <a:ext cx="4787348" cy="4787348"/>
          </a:xfrm>
          <a:prstGeom prst="rect">
            <a:avLst/>
          </a:prstGeom>
        </p:spPr>
      </p:pic>
      <p:pic>
        <p:nvPicPr>
          <p:cNvPr id="9" name="mg21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8276" y="1164276"/>
            <a:ext cx="4793974" cy="479397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412332" y="6272463"/>
            <a:ext cx="7367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Balloon 5x150mm; </a:t>
            </a:r>
            <a:r>
              <a:rPr lang="it-IT" dirty="0" err="1" smtClean="0"/>
              <a:t>Nitinol</a:t>
            </a:r>
            <a:r>
              <a:rPr lang="it-IT" dirty="0" smtClean="0"/>
              <a:t> Stent 6x150 mm; balloon 6x60 mm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626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71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50335"/>
            <a:ext cx="10515600" cy="1325563"/>
          </a:xfrm>
        </p:spPr>
        <p:txBody>
          <a:bodyPr/>
          <a:lstStyle/>
          <a:p>
            <a:pPr algn="ctr"/>
            <a:r>
              <a:rPr lang="it-IT" b="1" dirty="0" err="1" smtClean="0">
                <a:latin typeface="Arial" charset="0"/>
                <a:ea typeface="Arial" charset="0"/>
                <a:cs typeface="Arial" charset="0"/>
              </a:rPr>
              <a:t>Final</a:t>
            </a:r>
            <a:r>
              <a:rPr lang="it-IT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 err="1" smtClean="0">
                <a:latin typeface="Arial" charset="0"/>
                <a:ea typeface="Arial" charset="0"/>
                <a:cs typeface="Arial" charset="0"/>
              </a:rPr>
              <a:t>leg</a:t>
            </a:r>
            <a:r>
              <a:rPr lang="it-IT" b="1" dirty="0" smtClean="0">
                <a:latin typeface="Arial" charset="0"/>
                <a:ea typeface="Arial" charset="0"/>
                <a:cs typeface="Arial" charset="0"/>
              </a:rPr>
              <a:t> &amp; </a:t>
            </a:r>
            <a:r>
              <a:rPr lang="it-IT" b="1" dirty="0" err="1" smtClean="0">
                <a:latin typeface="Arial" charset="0"/>
                <a:ea typeface="Arial" charset="0"/>
                <a:cs typeface="Arial" charset="0"/>
              </a:rPr>
              <a:t>foot</a:t>
            </a:r>
            <a:r>
              <a:rPr lang="it-IT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 err="1" smtClean="0">
                <a:latin typeface="Arial" charset="0"/>
                <a:ea typeface="Arial" charset="0"/>
                <a:cs typeface="Arial" charset="0"/>
              </a:rPr>
              <a:t>angio</a:t>
            </a:r>
            <a:endParaRPr lang="it-IT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mg22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1178639"/>
            <a:ext cx="4679535" cy="4679536"/>
          </a:xfrm>
        </p:spPr>
      </p:pic>
      <p:pic>
        <p:nvPicPr>
          <p:cNvPr id="5" name="mg23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7957" y="1178639"/>
            <a:ext cx="4671391" cy="467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3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err="1" smtClean="0">
                <a:latin typeface="Arial" charset="0"/>
                <a:ea typeface="Arial" charset="0"/>
                <a:cs typeface="Arial" charset="0"/>
              </a:rPr>
              <a:t>Clinical</a:t>
            </a:r>
            <a:r>
              <a:rPr lang="it-IT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b="1" dirty="0" err="1" smtClean="0">
                <a:latin typeface="Arial" charset="0"/>
                <a:ea typeface="Arial" charset="0"/>
                <a:cs typeface="Arial" charset="0"/>
              </a:rPr>
              <a:t>follow</a:t>
            </a:r>
            <a:r>
              <a:rPr lang="it-IT" b="1" dirty="0" smtClean="0">
                <a:latin typeface="Arial" charset="0"/>
                <a:ea typeface="Arial" charset="0"/>
                <a:cs typeface="Arial" charset="0"/>
              </a:rPr>
              <a:t> up</a:t>
            </a:r>
            <a:endParaRPr lang="it-IT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756066"/>
            <a:ext cx="10515600" cy="3179512"/>
          </a:xfrm>
        </p:spPr>
        <p:txBody>
          <a:bodyPr/>
          <a:lstStyle/>
          <a:p>
            <a:r>
              <a:rPr lang="it-IT" dirty="0" smtClean="0"/>
              <a:t>Progressive complete </a:t>
            </a:r>
            <a:r>
              <a:rPr lang="it-IT" dirty="0" err="1" smtClean="0"/>
              <a:t>forefoot</a:t>
            </a:r>
            <a:r>
              <a:rPr lang="it-IT" dirty="0" smtClean="0"/>
              <a:t> </a:t>
            </a:r>
            <a:r>
              <a:rPr lang="it-IT" dirty="0" err="1" smtClean="0"/>
              <a:t>healing</a:t>
            </a:r>
            <a:endParaRPr lang="it-IT" dirty="0" smtClean="0"/>
          </a:p>
          <a:p>
            <a:r>
              <a:rPr lang="it-IT" dirty="0" smtClean="0"/>
              <a:t>Duplex </a:t>
            </a:r>
            <a:r>
              <a:rPr lang="it-IT" dirty="0" err="1" smtClean="0"/>
              <a:t>scan</a:t>
            </a:r>
            <a:r>
              <a:rPr lang="it-IT" dirty="0" smtClean="0"/>
              <a:t> </a:t>
            </a:r>
            <a:r>
              <a:rPr lang="it-IT" dirty="0" err="1" smtClean="0"/>
              <a:t>revealed</a:t>
            </a:r>
            <a:r>
              <a:rPr lang="it-IT" dirty="0" smtClean="0"/>
              <a:t> a 12 </a:t>
            </a:r>
            <a:r>
              <a:rPr lang="it-IT" dirty="0" err="1" smtClean="0"/>
              <a:t>month</a:t>
            </a:r>
            <a:r>
              <a:rPr lang="it-IT" dirty="0" smtClean="0"/>
              <a:t> </a:t>
            </a:r>
            <a:r>
              <a:rPr lang="it-IT" dirty="0" err="1" smtClean="0"/>
              <a:t>focal</a:t>
            </a:r>
            <a:r>
              <a:rPr lang="it-IT" dirty="0" smtClean="0"/>
              <a:t> </a:t>
            </a:r>
            <a:r>
              <a:rPr lang="it-IT" dirty="0" err="1" smtClean="0"/>
              <a:t>intrastent</a:t>
            </a:r>
            <a:r>
              <a:rPr lang="it-IT" dirty="0" smtClean="0"/>
              <a:t> </a:t>
            </a:r>
            <a:r>
              <a:rPr lang="it-IT" dirty="0" err="1" smtClean="0"/>
              <a:t>restenosis</a:t>
            </a:r>
            <a:r>
              <a:rPr lang="it-IT" dirty="0" smtClean="0"/>
              <a:t> (2016) </a:t>
            </a:r>
            <a:r>
              <a:rPr lang="it-IT" dirty="0" err="1" smtClean="0"/>
              <a:t>treated</a:t>
            </a:r>
            <a:r>
              <a:rPr lang="it-IT" dirty="0" smtClean="0"/>
              <a:t> with DEB (6x80 mm)</a:t>
            </a:r>
          </a:p>
          <a:p>
            <a:r>
              <a:rPr lang="it-IT" dirty="0" smtClean="0"/>
              <a:t>At 33 </a:t>
            </a:r>
            <a:r>
              <a:rPr lang="it-IT" dirty="0" err="1" smtClean="0"/>
              <a:t>months</a:t>
            </a:r>
            <a:r>
              <a:rPr lang="it-IT" dirty="0" smtClean="0"/>
              <a:t> </a:t>
            </a:r>
            <a:r>
              <a:rPr lang="it-IT" dirty="0" err="1" smtClean="0"/>
              <a:t>follow</a:t>
            </a:r>
            <a:r>
              <a:rPr lang="it-IT" dirty="0" smtClean="0"/>
              <a:t> up no new </a:t>
            </a:r>
            <a:r>
              <a:rPr lang="it-IT" dirty="0" err="1" smtClean="0"/>
              <a:t>lesion</a:t>
            </a:r>
            <a:r>
              <a:rPr lang="it-IT" dirty="0" smtClean="0"/>
              <a:t>, </a:t>
            </a:r>
            <a:r>
              <a:rPr lang="it-IT" dirty="0" err="1" smtClean="0"/>
              <a:t>good</a:t>
            </a:r>
            <a:r>
              <a:rPr lang="it-IT" dirty="0" smtClean="0"/>
              <a:t> </a:t>
            </a:r>
            <a:r>
              <a:rPr lang="it-IT" dirty="0" err="1" smtClean="0"/>
              <a:t>patency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DS.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50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</TotalTime>
  <Words>187</Words>
  <Application>Microsoft Macintosh PowerPoint</Application>
  <PresentationFormat>Widescreen</PresentationFormat>
  <Paragraphs>33</Paragraphs>
  <Slides>10</Slides>
  <Notes>0</Notes>
  <HiddenSlides>0</HiddenSlides>
  <MMClips>11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di Office</vt:lpstr>
      <vt:lpstr>A case of SFA intervention in a diffuse disease </vt:lpstr>
      <vt:lpstr>Clinical History</vt:lpstr>
      <vt:lpstr>Right antegrade femoral angio</vt:lpstr>
      <vt:lpstr>Antegrade subintimal femoral dissection</vt:lpstr>
      <vt:lpstr>Antegrade femoral failure &amp; rupture</vt:lpstr>
      <vt:lpstr>Retrograde puncture &amp; CART</vt:lpstr>
      <vt:lpstr>PTA, stenting and result</vt:lpstr>
      <vt:lpstr>Final leg &amp; foot angio</vt:lpstr>
      <vt:lpstr>Clinical follow up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Gianfranco Aprigliano</dc:creator>
  <cp:lastModifiedBy>Gianfranco Aprigliano</cp:lastModifiedBy>
  <cp:revision>52</cp:revision>
  <dcterms:created xsi:type="dcterms:W3CDTF">2016-10-15T21:58:41Z</dcterms:created>
  <dcterms:modified xsi:type="dcterms:W3CDTF">2018-11-26T16:52:12Z</dcterms:modified>
</cp:coreProperties>
</file>