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9" r:id="rId2"/>
  </p:sldMasterIdLst>
  <p:notesMasterIdLst>
    <p:notesMasterId r:id="rId16"/>
  </p:notesMasterIdLst>
  <p:sldIdLst>
    <p:sldId id="312" r:id="rId3"/>
    <p:sldId id="533" r:id="rId4"/>
    <p:sldId id="534" r:id="rId5"/>
    <p:sldId id="535" r:id="rId6"/>
    <p:sldId id="537" r:id="rId7"/>
    <p:sldId id="536" r:id="rId8"/>
    <p:sldId id="538" r:id="rId9"/>
    <p:sldId id="539" r:id="rId10"/>
    <p:sldId id="540" r:id="rId11"/>
    <p:sldId id="541" r:id="rId12"/>
    <p:sldId id="542" r:id="rId13"/>
    <p:sldId id="543" r:id="rId14"/>
    <p:sldId id="544" r:id="rId15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Stile con tema 1 - Color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16DA210-FB5B-4158-B5E0-FEB733F419BA}" styleName="Stile chi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Stile chiaro 3 - Colore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Stile chiaro 3 - Colore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Stile chiaro 3 - Colore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>
      <p:cViewPr varScale="1">
        <p:scale>
          <a:sx n="124" d="100"/>
          <a:sy n="124" d="100"/>
        </p:scale>
        <p:origin x="182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8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820209E3-EEF3-2D4A-AD4F-5C8742A5734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D07F8C00-5280-0740-BCA3-2E15B9A5E19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6628" name="Rectangle 4">
            <a:extLst>
              <a:ext uri="{FF2B5EF4-FFF2-40B4-BE49-F238E27FC236}">
                <a16:creationId xmlns:a16="http://schemas.microsoft.com/office/drawing/2014/main" id="{111C752E-6194-BE42-9128-DEDA8E1CC7D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79F3C1DE-F4AF-504E-8927-5E4DA95021B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3971D29F-844E-874F-9D60-1B4C895918B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59CAFB7F-E1EB-A54A-8541-1DD75FD703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smtClean="0"/>
            </a:lvl1pPr>
          </a:lstStyle>
          <a:p>
            <a:pPr>
              <a:defRPr/>
            </a:pPr>
            <a:fld id="{4BFAA872-305F-DF4B-92A0-477F212DE71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FAA872-305F-DF4B-92A0-477F212DE712}" type="slidenum">
              <a:rPr lang="it-IT" altLang="it-IT" smtClean="0"/>
              <a:pPr>
                <a:defRPr/>
              </a:pPr>
              <a:t>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8551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E74D08-D9B1-854C-88DC-043D4DFCCF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F85CF91-1BF2-5C4E-ADBC-59E7E06752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0D93BE2-9248-484C-9A0A-AB96093A9F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B4C630-D3F4-4145-9A1B-7D014347E72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65976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7E3F23C-8066-0E46-A3F7-897BF86A19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B269FA-4898-4C40-88CD-DB733AFA2F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7673A10-4B67-DB42-B231-BE11CF80DC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FB26E-0F9D-3540-B483-40E4389FF95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8271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D31B43-68B2-AA4A-A46F-AE2B2A41D0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3F9240B-02B7-EA4E-B272-3DD239E103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B17911A-17AB-7D4A-B2D0-616348D4F4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F4593-292D-8D49-BCD7-DDB9A9F8657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31120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2383957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0358308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0046628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6888519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5879592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78146158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603093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347319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F81A2D5-E872-EF45-BC31-042815A91D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D4FA7F8-5025-5D49-84FE-A4F1C984F4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5312A2-FE5E-874C-86FF-C89883D63F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0C43D-E020-2B43-9625-0CDE2000437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691392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7021479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5608556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2607506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858A87-D7E0-1D44-A001-76E4534C1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8004766-FE29-6342-989B-91E781B94F2C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457200" y="6246813"/>
            <a:ext cx="2127250" cy="471487"/>
          </a:xfrm>
        </p:spPr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5BFF6F9-ADB6-6646-9302-4D000901BED6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127375" y="6246813"/>
            <a:ext cx="2897188" cy="471487"/>
          </a:xfrm>
        </p:spPr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6E29A56-FB21-F34C-AFB0-83CD54CCD55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556375" y="6246813"/>
            <a:ext cx="2128838" cy="471487"/>
          </a:xfrm>
        </p:spPr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fld id="{EF5A0BF2-F404-DB47-89F7-0D91B0907170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996046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39CFCEF-1F3B-2648-B93D-144ED27061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B87F479-1F97-1E4E-AC02-CAA9A98DF6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8BAD2E6-77D7-E746-BB49-94F670E31E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7F76F-2548-2345-8CEB-B4CBE5CA62B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00911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5C9B80-8AF0-C446-BC6E-512667DB6C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D247E6-8611-F047-B0A3-59713C840D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5C6CD8-0B97-8D4E-8D2C-89C642C331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BF1307-E142-964A-9A28-DF00111687D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94552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467CA29-7124-A643-B256-04B5EC0B03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86DB765-D13A-FC47-9016-4F139AE891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3FEC673-A47A-8F40-8135-F99D980F0A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8838F-DAC2-A043-A6C8-D9FC068482B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65124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4F066A7-D759-1947-A891-39FB0234FC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3D8A7DE-D76A-B04F-99FC-67E630DDA9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A665060-AC75-CB42-8183-8ABC349612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CDFD2-7D0D-7A41-B323-5B1933393F2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3639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6DEEDA0-3E09-5848-BE45-34461D8C96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5FEDA08-8F0E-3744-B35B-7055E51C0D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2B8E33C-3C12-7343-B7BD-4A16304738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5A0A0B-C8BD-3347-8684-8AEDEFF9840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84173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28EAEA-07F2-C741-BFBC-9D47475435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2AFC89-FB04-1E47-9251-CBF43ECB0F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5C1A96-DD40-0545-A469-B971F84F77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1CE70-8F3B-264A-B5AC-32BAC901EDA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6935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5839D6-B9D8-F042-A3EA-DC68F30AC3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F43521-0364-1E4E-BA23-9FD3A10D39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4D2BC6-6AFE-E04D-98D9-8C0F2E8AF3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1C60D9-CDCE-6249-AF3F-19D6F8129A6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86099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3D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D96C3B6-9E69-F645-A2C5-2DF9FEDBEE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5F78D8F-BDE2-364D-85DB-5F492DA98B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E305713-4AD7-BC49-BC97-22595D1D93F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9C4ED39-0983-6B4C-8C4D-52912102C0E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CA7BED4-AA89-564E-BC60-8673865559E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smtClean="0"/>
            </a:lvl1pPr>
          </a:lstStyle>
          <a:p>
            <a:pPr>
              <a:defRPr/>
            </a:pPr>
            <a:fld id="{4DBC9AF1-4BEA-0A45-BB50-92EA4250133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75000"/>
        <a:buFont typeface="Wingdings" pitchFamily="2" charset="2"/>
        <a:buChar char="l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12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8.xml"/><Relationship Id="rId4" Type="http://schemas.openxmlformats.org/officeDocument/2006/relationships/video" Target="../media/media3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35" name="Rectangle 11">
            <a:extLst>
              <a:ext uri="{FF2B5EF4-FFF2-40B4-BE49-F238E27FC236}">
                <a16:creationId xmlns:a16="http://schemas.microsoft.com/office/drawing/2014/main" id="{84808CB5-6504-3F43-A63C-7413C110A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340" y="4151313"/>
            <a:ext cx="870565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800" dirty="0" err="1">
                <a:solidFill>
                  <a:srgbClr val="000000"/>
                </a:solidFill>
                <a:latin typeface="Arial" charset="0"/>
              </a:rPr>
              <a:t>Caso</a:t>
            </a:r>
            <a:r>
              <a:rPr lang="en-US" altLang="en-US" sz="2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 charset="0"/>
              </a:rPr>
              <a:t>clinico</a:t>
            </a:r>
            <a:endParaRPr lang="en-US" altLang="en-US" sz="2800" dirty="0">
              <a:solidFill>
                <a:srgbClr val="000000"/>
              </a:solidFill>
              <a:latin typeface="Arial" charset="0"/>
            </a:endParaRPr>
          </a:p>
          <a:p>
            <a:pPr algn="ctr" eaLnBrk="1" hangingPunct="1">
              <a:defRPr/>
            </a:pPr>
            <a:r>
              <a:rPr lang="en-US" altLang="en-US" sz="2800" b="0" dirty="0" err="1">
                <a:solidFill>
                  <a:srgbClr val="000000"/>
                </a:solidFill>
                <a:latin typeface="Arial" charset="0"/>
              </a:rPr>
              <a:t>O</a:t>
            </a:r>
            <a:r>
              <a:rPr lang="en-US" altLang="en-US" sz="2800" b="0" i="1" dirty="0" err="1">
                <a:solidFill>
                  <a:srgbClr val="000000"/>
                </a:solidFill>
                <a:latin typeface="Arial" charset="0"/>
              </a:rPr>
              <a:t>struzione</a:t>
            </a:r>
            <a:r>
              <a:rPr lang="en-US" altLang="en-US" sz="2800" b="0" i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US" sz="2800" b="0" i="1" dirty="0" err="1">
                <a:solidFill>
                  <a:srgbClr val="000000"/>
                </a:solidFill>
                <a:latin typeface="Arial" charset="0"/>
              </a:rPr>
              <a:t>lunga</a:t>
            </a:r>
            <a:r>
              <a:rPr lang="en-US" altLang="en-US" sz="2800" b="0" i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US" sz="2800" b="0" i="1" dirty="0" err="1">
                <a:solidFill>
                  <a:srgbClr val="000000"/>
                </a:solidFill>
                <a:latin typeface="Arial" charset="0"/>
              </a:rPr>
              <a:t>femoro-poplitea</a:t>
            </a:r>
            <a:r>
              <a:rPr lang="en-US" altLang="en-US" sz="2800" b="0" i="1" dirty="0">
                <a:solidFill>
                  <a:srgbClr val="000000"/>
                </a:solidFill>
                <a:latin typeface="Arial" charset="0"/>
              </a:rPr>
              <a:t>:</a:t>
            </a:r>
            <a:r>
              <a:rPr lang="en-US" altLang="en-US" sz="2800" b="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US" sz="2800" b="0" dirty="0" err="1">
                <a:solidFill>
                  <a:srgbClr val="000000"/>
                </a:solidFill>
                <a:latin typeface="Arial" charset="0"/>
              </a:rPr>
              <a:t>trattamento</a:t>
            </a:r>
            <a:r>
              <a:rPr lang="en-US" altLang="en-US" sz="2800" b="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US" sz="2800" b="0" dirty="0" err="1">
                <a:solidFill>
                  <a:srgbClr val="000000"/>
                </a:solidFill>
                <a:latin typeface="Arial" charset="0"/>
              </a:rPr>
              <a:t>ibrido</a:t>
            </a:r>
            <a:r>
              <a:rPr lang="en-US" altLang="en-US" sz="2800" b="0" dirty="0">
                <a:solidFill>
                  <a:srgbClr val="000000"/>
                </a:solidFill>
                <a:latin typeface="Arial" charset="0"/>
              </a:rPr>
              <a:t> </a:t>
            </a:r>
            <a:endParaRPr lang="en-US" altLang="en-US" sz="2800" b="0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7836" name="Rectangle 12">
            <a:extLst>
              <a:ext uri="{FF2B5EF4-FFF2-40B4-BE49-F238E27FC236}">
                <a16:creationId xmlns:a16="http://schemas.microsoft.com/office/drawing/2014/main" id="{693503E1-BEAB-624A-82C8-E6F0D43E6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9388" y="5326063"/>
            <a:ext cx="6051550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en-US" altLang="en-US" sz="2000" b="0" i="1" dirty="0">
                <a:solidFill>
                  <a:srgbClr val="FF0000"/>
                </a:solidFill>
                <a:latin typeface="Arial" charset="0"/>
              </a:rPr>
              <a:t>Dr. Giacomo </a:t>
            </a:r>
            <a:r>
              <a:rPr lang="en-US" altLang="en-US" sz="2000" b="0" i="1" dirty="0" err="1">
                <a:solidFill>
                  <a:srgbClr val="FF0000"/>
                </a:solidFill>
                <a:latin typeface="Arial" charset="0"/>
              </a:rPr>
              <a:t>Isernia</a:t>
            </a:r>
            <a:endParaRPr lang="en-US" altLang="en-US" sz="2000" b="0" i="1" dirty="0">
              <a:solidFill>
                <a:srgbClr val="FF0000"/>
              </a:solidFill>
              <a:latin typeface="Arial" charset="0"/>
            </a:endParaRP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altLang="en-US" sz="1600" b="0" i="1" dirty="0" err="1">
                <a:solidFill>
                  <a:srgbClr val="000000"/>
                </a:solidFill>
                <a:latin typeface="Arial" charset="0"/>
              </a:rPr>
              <a:t>Azienda</a:t>
            </a:r>
            <a:r>
              <a:rPr lang="en-US" altLang="en-US" sz="1600" b="0" i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US" sz="1600" b="0" i="1" dirty="0" err="1">
                <a:solidFill>
                  <a:srgbClr val="000000"/>
                </a:solidFill>
                <a:latin typeface="Arial" charset="0"/>
              </a:rPr>
              <a:t>Ospedaliera</a:t>
            </a:r>
            <a:r>
              <a:rPr lang="en-US" altLang="en-US" sz="1600" b="0" i="1" dirty="0">
                <a:solidFill>
                  <a:srgbClr val="000000"/>
                </a:solidFill>
                <a:latin typeface="Arial" charset="0"/>
              </a:rPr>
              <a:t> di Perugia, </a:t>
            </a:r>
            <a:r>
              <a:rPr lang="en-US" altLang="en-US" sz="1600" b="0" i="1" dirty="0" err="1">
                <a:solidFill>
                  <a:srgbClr val="000000"/>
                </a:solidFill>
                <a:latin typeface="Arial" charset="0"/>
              </a:rPr>
              <a:t>Università</a:t>
            </a:r>
            <a:r>
              <a:rPr lang="en-US" altLang="en-US" sz="1600" b="0" i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US" sz="1600" b="0" i="1" dirty="0" err="1">
                <a:solidFill>
                  <a:srgbClr val="000000"/>
                </a:solidFill>
                <a:latin typeface="Arial" charset="0"/>
              </a:rPr>
              <a:t>degli</a:t>
            </a:r>
            <a:r>
              <a:rPr lang="en-US" altLang="en-US" sz="1600" b="0" i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US" sz="1600" b="0" i="1" dirty="0" err="1">
                <a:solidFill>
                  <a:srgbClr val="000000"/>
                </a:solidFill>
                <a:latin typeface="Arial" charset="0"/>
              </a:rPr>
              <a:t>studi</a:t>
            </a:r>
            <a:r>
              <a:rPr lang="en-US" altLang="en-US" sz="1600" b="0" i="1" dirty="0">
                <a:solidFill>
                  <a:srgbClr val="000000"/>
                </a:solidFill>
                <a:latin typeface="Arial" charset="0"/>
              </a:rPr>
              <a:t> di Perugia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altLang="en-US" sz="1600" b="0" i="1" dirty="0">
                <a:solidFill>
                  <a:srgbClr val="000000"/>
                </a:solidFill>
                <a:latin typeface="Arial" charset="0"/>
              </a:rPr>
              <a:t>Dir Dr. Massimo </a:t>
            </a:r>
            <a:r>
              <a:rPr lang="en-US" altLang="en-US" sz="1600" b="0" i="1" dirty="0" err="1">
                <a:solidFill>
                  <a:srgbClr val="000000"/>
                </a:solidFill>
                <a:latin typeface="Arial" charset="0"/>
              </a:rPr>
              <a:t>Lenti</a:t>
            </a:r>
            <a:endParaRPr lang="en-US" altLang="en-US" sz="1600" b="0" i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1987" name="facolta-medicina-perugia.jpg" descr="facolta-medicina-perugia.jpg">
            <a:extLst>
              <a:ext uri="{FF2B5EF4-FFF2-40B4-BE49-F238E27FC236}">
                <a16:creationId xmlns:a16="http://schemas.microsoft.com/office/drawing/2014/main" id="{EFAD2938-B2C4-E540-B705-4F7254DC0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6200"/>
            <a:ext cx="720566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2F5496B8-F942-9740-A7EC-B0513299F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70" t="36015" r="41379" b="8397"/>
          <a:stretch>
            <a:fillRect/>
          </a:stretch>
        </p:blipFill>
        <p:spPr bwMode="auto">
          <a:xfrm>
            <a:off x="40240" y="20906"/>
            <a:ext cx="3312560" cy="683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A5C637C-B4B6-2F41-BE4B-BC3E42E42A90}"/>
              </a:ext>
            </a:extLst>
          </p:cNvPr>
          <p:cNvSpPr txBox="1"/>
          <p:nvPr/>
        </p:nvSpPr>
        <p:spPr>
          <a:xfrm>
            <a:off x="2895600" y="3036957"/>
            <a:ext cx="6019800" cy="707886"/>
          </a:xfrm>
          <a:prstGeom prst="rect">
            <a:avLst/>
          </a:prstGeom>
          <a:solidFill>
            <a:srgbClr val="C00000">
              <a:alpha val="33000"/>
            </a:srgbClr>
          </a:solidFill>
          <a:ln w="12700">
            <a:solidFill>
              <a:schemeClr val="bg1"/>
            </a:solidFill>
          </a:ln>
        </p:spPr>
        <p:txBody>
          <a:bodyPr wrap="square">
            <a:spAutoFit/>
          </a:bodyPr>
          <a:lstStyle>
            <a:lvl1pPr algn="l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it-IT" altLang="it-IT" sz="2000" b="0" dirty="0">
                <a:solidFill>
                  <a:schemeClr val="bg1"/>
                </a:solidFill>
              </a:rPr>
              <a:t>Posizionamento di n.2 </a:t>
            </a:r>
            <a:r>
              <a:rPr lang="it-IT" altLang="it-IT" sz="2000" b="0" dirty="0" err="1">
                <a:solidFill>
                  <a:schemeClr val="bg1"/>
                </a:solidFill>
              </a:rPr>
              <a:t>stent</a:t>
            </a:r>
            <a:r>
              <a:rPr lang="it-IT" altLang="it-IT" sz="2000" b="0" dirty="0">
                <a:solidFill>
                  <a:schemeClr val="bg1"/>
                </a:solidFill>
              </a:rPr>
              <a:t> Supera </a:t>
            </a:r>
          </a:p>
          <a:p>
            <a:pPr algn="ctr" eaLnBrk="1" hangingPunct="1">
              <a:defRPr/>
            </a:pPr>
            <a:r>
              <a:rPr lang="it-IT" altLang="it-IT" sz="2000" b="0" dirty="0">
                <a:solidFill>
                  <a:schemeClr val="bg1"/>
                </a:solidFill>
              </a:rPr>
              <a:t>(4*60 mm + 5*200 mm) dal TTP all’AFS</a:t>
            </a:r>
          </a:p>
        </p:txBody>
      </p:sp>
      <p:pic>
        <p:nvPicPr>
          <p:cNvPr id="4" name="Picture 8" descr="supera-stent">
            <a:extLst>
              <a:ext uri="{FF2B5EF4-FFF2-40B4-BE49-F238E27FC236}">
                <a16:creationId xmlns:a16="http://schemas.microsoft.com/office/drawing/2014/main" id="{167A73F3-93FC-3F45-817F-5F6CF88DB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25" y="192257"/>
            <a:ext cx="2673350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supera 2">
            <a:extLst>
              <a:ext uri="{FF2B5EF4-FFF2-40B4-BE49-F238E27FC236}">
                <a16:creationId xmlns:a16="http://schemas.microsoft.com/office/drawing/2014/main" id="{D26493B5-DB90-DE40-8A33-F999D59AB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191000"/>
            <a:ext cx="22860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018489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7B86B2DF-AB26-4243-8131-318827E9DA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9" t="16412" r="41690" b="9100"/>
          <a:stretch/>
        </p:blipFill>
        <p:spPr bwMode="auto">
          <a:xfrm>
            <a:off x="5930757" y="298804"/>
            <a:ext cx="2714726" cy="655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0C0498F0-D8FE-FF4D-B5D1-DFF32B7C84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18" t="15655" r="41304" b="8972"/>
          <a:stretch/>
        </p:blipFill>
        <p:spPr bwMode="auto">
          <a:xfrm>
            <a:off x="609600" y="298804"/>
            <a:ext cx="2013735" cy="6573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87AAD589-7631-2743-B61A-0AD86F32B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5" t="15825" r="41000" b="8749"/>
          <a:stretch/>
        </p:blipFill>
        <p:spPr bwMode="auto">
          <a:xfrm>
            <a:off x="3276600" y="298804"/>
            <a:ext cx="1981200" cy="6546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697D81F2-ECF8-EF45-8EC3-41FEE066B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3920" y="685800"/>
            <a:ext cx="3124200" cy="523220"/>
          </a:xfrm>
          <a:prstGeom prst="rect">
            <a:avLst/>
          </a:prstGeom>
          <a:solidFill>
            <a:srgbClr val="C00000">
              <a:alpha val="21000"/>
            </a:srgb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2800" dirty="0">
                <a:solidFill>
                  <a:srgbClr val="C00000"/>
                </a:solidFill>
              </a:rPr>
              <a:t>ANGIO FINALE</a:t>
            </a:r>
          </a:p>
        </p:txBody>
      </p:sp>
    </p:spTree>
    <p:extLst>
      <p:ext uri="{BB962C8B-B14F-4D97-AF65-F5344CB8AC3E}">
        <p14:creationId xmlns:p14="http://schemas.microsoft.com/office/powerpoint/2010/main" val="336126604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3B77F1BA-D51E-6E41-8FE2-6F92AB3C5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6" t="14565" r="33981" b="8975"/>
          <a:stretch>
            <a:fillRect/>
          </a:stretch>
        </p:blipFill>
        <p:spPr bwMode="auto">
          <a:xfrm>
            <a:off x="762000" y="1214917"/>
            <a:ext cx="3276600" cy="5579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219EB0F8-9EE0-B14F-A0CC-150050A00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9" t="14650" r="31731" b="8415"/>
          <a:stretch>
            <a:fillRect/>
          </a:stretch>
        </p:blipFill>
        <p:spPr bwMode="auto">
          <a:xfrm>
            <a:off x="4953000" y="1214917"/>
            <a:ext cx="3405883" cy="5589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6A3B016-B4EC-5346-9A91-5F762A5FD604}"/>
              </a:ext>
            </a:extLst>
          </p:cNvPr>
          <p:cNvSpPr txBox="1"/>
          <p:nvPr/>
        </p:nvSpPr>
        <p:spPr>
          <a:xfrm>
            <a:off x="1676400" y="152400"/>
            <a:ext cx="5715000" cy="925513"/>
          </a:xfrm>
          <a:prstGeom prst="rect">
            <a:avLst/>
          </a:prstGeom>
          <a:solidFill>
            <a:srgbClr val="C00000">
              <a:alpha val="36000"/>
            </a:srgbClr>
          </a:solidFill>
          <a:ln w="12700">
            <a:solidFill>
              <a:schemeClr val="bg1"/>
            </a:solidFill>
          </a:ln>
        </p:spPr>
        <p:txBody>
          <a:bodyPr>
            <a:spAutoFit/>
          </a:bodyPr>
          <a:lstStyle>
            <a:lvl1pPr algn="l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it-IT" altLang="it-IT" sz="1800" b="0">
                <a:solidFill>
                  <a:schemeClr val="bg1"/>
                </a:solidFill>
              </a:rPr>
              <a:t>Pallonamento della puntura arteriosa in ATP mediante catetere da angioplastica Passeo 2*80 mm dall’accesso femorale comune</a:t>
            </a:r>
          </a:p>
        </p:txBody>
      </p:sp>
    </p:spTree>
    <p:extLst>
      <p:ext uri="{BB962C8B-B14F-4D97-AF65-F5344CB8AC3E}">
        <p14:creationId xmlns:p14="http://schemas.microsoft.com/office/powerpoint/2010/main" val="205196506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ede postop 2 (convertito).mov">
            <a:hlinkClick r:id="" action="ppaction://media"/>
            <a:extLst>
              <a:ext uri="{FF2B5EF4-FFF2-40B4-BE49-F238E27FC236}">
                <a16:creationId xmlns:a16="http://schemas.microsoft.com/office/drawing/2014/main" id="{1B9E115C-DBA3-5E45-B2A8-7948535B79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0800" y="177800"/>
            <a:ext cx="65024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104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6">
            <a:extLst>
              <a:ext uri="{FF2B5EF4-FFF2-40B4-BE49-F238E27FC236}">
                <a16:creationId xmlns:a16="http://schemas.microsoft.com/office/drawing/2014/main" id="{E2447342-CBDA-C849-B8A0-91B8E1E1F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13" y="838200"/>
            <a:ext cx="8739187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it-IT" altLang="it-IT" sz="2000" b="0" dirty="0">
                <a:solidFill>
                  <a:schemeClr val="bg1"/>
                </a:solidFill>
              </a:rPr>
              <a:t> Donna, 83 aa</a:t>
            </a: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it-IT" altLang="it-IT" sz="2000" b="0" dirty="0">
                <a:solidFill>
                  <a:schemeClr val="bg1"/>
                </a:solidFill>
              </a:rPr>
              <a:t> Ipertensione arteriosa</a:t>
            </a: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it-IT" altLang="it-IT" sz="2000" b="0" dirty="0">
                <a:solidFill>
                  <a:schemeClr val="bg1"/>
                </a:solidFill>
              </a:rPr>
              <a:t> DM tipo II</a:t>
            </a: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it-IT" altLang="it-IT" sz="2000" b="0" dirty="0">
                <a:solidFill>
                  <a:schemeClr val="bg1"/>
                </a:solidFill>
              </a:rPr>
              <a:t> </a:t>
            </a:r>
            <a:r>
              <a:rPr lang="it-IT" altLang="it-IT" sz="2000" b="0" dirty="0" err="1">
                <a:solidFill>
                  <a:schemeClr val="bg1"/>
                </a:solidFill>
              </a:rPr>
              <a:t>Polimialgia</a:t>
            </a:r>
            <a:r>
              <a:rPr lang="it-IT" altLang="it-IT" sz="2000" b="0" dirty="0">
                <a:solidFill>
                  <a:schemeClr val="bg1"/>
                </a:solidFill>
              </a:rPr>
              <a:t> Reumatica</a:t>
            </a: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endParaRPr lang="it-IT" altLang="it-IT" sz="2000" b="0" dirty="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it-IT" altLang="it-IT" sz="2000" b="0" dirty="0">
                <a:solidFill>
                  <a:schemeClr val="bg1"/>
                </a:solidFill>
              </a:rPr>
              <a:t> </a:t>
            </a:r>
            <a:r>
              <a:rPr lang="it-IT" altLang="it-IT" sz="2400" i="1" dirty="0">
                <a:solidFill>
                  <a:srgbClr val="C00000"/>
                </a:solidFill>
              </a:rPr>
              <a:t>Ischemia critica arto inferiore sinistro con dolori a riposo e lesione trofica digitale</a:t>
            </a:r>
            <a:endParaRPr lang="it-IT" altLang="it-IT" sz="2000" i="1" dirty="0">
              <a:solidFill>
                <a:srgbClr val="C00000"/>
              </a:solidFill>
            </a:endParaRPr>
          </a:p>
        </p:txBody>
      </p:sp>
      <p:sp>
        <p:nvSpPr>
          <p:cNvPr id="27650" name="Text Box 10">
            <a:extLst>
              <a:ext uri="{FF2B5EF4-FFF2-40B4-BE49-F238E27FC236}">
                <a16:creationId xmlns:a16="http://schemas.microsoft.com/office/drawing/2014/main" id="{022A0F46-F6A3-C246-89A6-BC6C7C196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593" y="4419600"/>
            <a:ext cx="86106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750" indent="-285750" algn="l" eaLnBrk="1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altLang="it-IT" dirty="0" err="1">
                <a:solidFill>
                  <a:schemeClr val="bg1"/>
                </a:solidFill>
              </a:rPr>
              <a:t>Ecocolor</a:t>
            </a:r>
            <a:r>
              <a:rPr lang="it-IT" altLang="it-IT" dirty="0">
                <a:solidFill>
                  <a:schemeClr val="bg1"/>
                </a:solidFill>
              </a:rPr>
              <a:t>-doppler: </a:t>
            </a:r>
            <a:r>
              <a:rPr lang="it-IT" altLang="it-IT" b="0" u="sng" dirty="0">
                <a:solidFill>
                  <a:schemeClr val="bg1"/>
                </a:solidFill>
              </a:rPr>
              <a:t>Occlusione all’origine dell’AFS sinistra con </a:t>
            </a:r>
            <a:r>
              <a:rPr lang="it-IT" altLang="it-IT" b="0" u="sng" dirty="0" err="1">
                <a:solidFill>
                  <a:schemeClr val="bg1"/>
                </a:solidFill>
              </a:rPr>
              <a:t>riabitazione</a:t>
            </a:r>
            <a:r>
              <a:rPr lang="it-IT" altLang="it-IT" b="0" u="sng" dirty="0">
                <a:solidFill>
                  <a:schemeClr val="bg1"/>
                </a:solidFill>
              </a:rPr>
              <a:t> </a:t>
            </a:r>
            <a:r>
              <a:rPr lang="it-IT" altLang="it-IT" b="0" u="sng" dirty="0" err="1">
                <a:solidFill>
                  <a:schemeClr val="bg1"/>
                </a:solidFill>
              </a:rPr>
              <a:t>ttp</a:t>
            </a:r>
            <a:r>
              <a:rPr lang="it-IT" altLang="it-IT" b="0" dirty="0">
                <a:solidFill>
                  <a:schemeClr val="bg1"/>
                </a:solidFill>
              </a:rPr>
              <a:t>. Flussimetrie CW demodulate su a. tibiale posteriore e peroniera.</a:t>
            </a:r>
          </a:p>
          <a:p>
            <a:pPr marL="285750" indent="-285750" algn="l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it-IT" altLang="it-IT" b="0" dirty="0">
                <a:solidFill>
                  <a:schemeClr val="bg1"/>
                </a:solidFill>
              </a:rPr>
              <a:t>Tcpo02 15/55 </a:t>
            </a:r>
          </a:p>
          <a:p>
            <a:pPr marL="285750" indent="-285750" algn="l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it-IT" altLang="it-IT" b="0" dirty="0">
                <a:solidFill>
                  <a:schemeClr val="bg1"/>
                </a:solidFill>
              </a:rPr>
              <a:t>IW 0.3 su TP</a:t>
            </a:r>
            <a:endParaRPr lang="it-IT" altLang="it-IT" dirty="0">
              <a:solidFill>
                <a:schemeClr val="bg1"/>
              </a:solidFill>
            </a:endParaRP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1B2D92F3-4DE3-1F4C-AA33-86FA51B55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40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2800" dirty="0">
                <a:solidFill>
                  <a:srgbClr val="C00000"/>
                </a:solidFill>
              </a:rPr>
              <a:t>ANAMNESI E CLINICA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6">
            <a:extLst>
              <a:ext uri="{FF2B5EF4-FFF2-40B4-BE49-F238E27FC236}">
                <a16:creationId xmlns:a16="http://schemas.microsoft.com/office/drawing/2014/main" id="{6A0F171D-4CC1-A348-899F-B7CD34CEB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48" t="14706" r="36998" b="8824"/>
          <a:stretch>
            <a:fillRect/>
          </a:stretch>
        </p:blipFill>
        <p:spPr bwMode="auto">
          <a:xfrm>
            <a:off x="152400" y="875649"/>
            <a:ext cx="2426559" cy="5857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8">
            <a:extLst>
              <a:ext uri="{FF2B5EF4-FFF2-40B4-BE49-F238E27FC236}">
                <a16:creationId xmlns:a16="http://schemas.microsoft.com/office/drawing/2014/main" id="{D0DD1341-BB5F-9F4E-8CE9-C1008C258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3" t="14944" r="39131" b="8972"/>
          <a:stretch>
            <a:fillRect/>
          </a:stretch>
        </p:blipFill>
        <p:spPr bwMode="auto">
          <a:xfrm>
            <a:off x="2686785" y="873303"/>
            <a:ext cx="2197334" cy="5859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9">
            <a:extLst>
              <a:ext uri="{FF2B5EF4-FFF2-40B4-BE49-F238E27FC236}">
                <a16:creationId xmlns:a16="http://schemas.microsoft.com/office/drawing/2014/main" id="{318B8F10-B50B-D946-A5B1-200CCD918D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06" t="14814" r="40506" b="8209"/>
          <a:stretch/>
        </p:blipFill>
        <p:spPr bwMode="auto">
          <a:xfrm>
            <a:off x="7108096" y="852764"/>
            <a:ext cx="1825376" cy="5916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10">
            <a:extLst>
              <a:ext uri="{FF2B5EF4-FFF2-40B4-BE49-F238E27FC236}">
                <a16:creationId xmlns:a16="http://schemas.microsoft.com/office/drawing/2014/main" id="{2DFCB35F-3503-7B4C-BFC6-E9816D8D2C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0" t="14368" r="41296" b="8052"/>
          <a:stretch/>
        </p:blipFill>
        <p:spPr bwMode="auto">
          <a:xfrm>
            <a:off x="5126898" y="863029"/>
            <a:ext cx="1757170" cy="5902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E168C643-4346-3E4F-A22F-E83244123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4393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2800" dirty="0">
                <a:solidFill>
                  <a:srgbClr val="C00000"/>
                </a:solidFill>
              </a:rPr>
              <a:t>ANGIO DIAGNOSTICA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ede angio diagnostica (convertito).mov">
            <a:hlinkClick r:id="" action="ppaction://media"/>
            <a:extLst>
              <a:ext uri="{FF2B5EF4-FFF2-40B4-BE49-F238E27FC236}">
                <a16:creationId xmlns:a16="http://schemas.microsoft.com/office/drawing/2014/main" id="{F345FC75-776C-6842-9886-2D83B6A468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6700" y="519113"/>
            <a:ext cx="6070600" cy="6070600"/>
          </a:xfrm>
          <a:prstGeom prst="rect">
            <a:avLst/>
          </a:prstGeom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8C3FBEB3-E1F7-5045-92A9-DB2614E5B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2" y="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2800" dirty="0">
                <a:solidFill>
                  <a:srgbClr val="C00000"/>
                </a:solidFill>
              </a:rPr>
              <a:t>ANGIO DIAGNOSTICA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3" descr="Schermata 2013-10-04 alle 17.58.09.png">
            <a:extLst>
              <a:ext uri="{FF2B5EF4-FFF2-40B4-BE49-F238E27FC236}">
                <a16:creationId xmlns:a16="http://schemas.microsoft.com/office/drawing/2014/main" id="{38525DAC-6F5C-4A4A-8DF7-51A956B00A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7" r="28249" b="7895"/>
          <a:stretch/>
        </p:blipFill>
        <p:spPr bwMode="auto">
          <a:xfrm>
            <a:off x="76200" y="798091"/>
            <a:ext cx="4343400" cy="293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5" descr="Schermata 2013-10-04 alle 17.59.42.png">
            <a:extLst>
              <a:ext uri="{FF2B5EF4-FFF2-40B4-BE49-F238E27FC236}">
                <a16:creationId xmlns:a16="http://schemas.microsoft.com/office/drawing/2014/main" id="{C557C5D7-F0A0-CE4F-BE52-6CA3C40472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9" r="23648" b="9749"/>
          <a:stretch/>
        </p:blipFill>
        <p:spPr bwMode="auto">
          <a:xfrm>
            <a:off x="4800600" y="3082346"/>
            <a:ext cx="4273640" cy="374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7">
            <a:extLst>
              <a:ext uri="{FF2B5EF4-FFF2-40B4-BE49-F238E27FC236}">
                <a16:creationId xmlns:a16="http://schemas.microsoft.com/office/drawing/2014/main" id="{668139E3-759C-7941-B45D-5D857FB03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2800" dirty="0">
                <a:solidFill>
                  <a:srgbClr val="C00000"/>
                </a:solidFill>
              </a:rPr>
              <a:t>APPROCCIO IBRIDO</a:t>
            </a:r>
          </a:p>
        </p:txBody>
      </p:sp>
      <p:sp>
        <p:nvSpPr>
          <p:cNvPr id="9" name="CasellaDiTesto 5">
            <a:extLst>
              <a:ext uri="{FF2B5EF4-FFF2-40B4-BE49-F238E27FC236}">
                <a16:creationId xmlns:a16="http://schemas.microsoft.com/office/drawing/2014/main" id="{38667FAD-E3A1-4B4D-9C1C-41617A098F74}"/>
              </a:ext>
            </a:extLst>
          </p:cNvPr>
          <p:cNvSpPr txBox="1"/>
          <p:nvPr/>
        </p:nvSpPr>
        <p:spPr>
          <a:xfrm>
            <a:off x="5105400" y="1511683"/>
            <a:ext cx="3312364" cy="830997"/>
          </a:xfrm>
          <a:prstGeom prst="rect">
            <a:avLst/>
          </a:prstGeom>
          <a:solidFill>
            <a:srgbClr val="C00000">
              <a:alpha val="38000"/>
            </a:srgbClr>
          </a:solidFill>
          <a:ln w="12700">
            <a:solidFill>
              <a:schemeClr val="bg1"/>
            </a:solidFill>
          </a:ln>
        </p:spPr>
        <p:txBody>
          <a:bodyPr wrap="square">
            <a:spAutoFit/>
          </a:bodyPr>
          <a:lstStyle>
            <a:lvl1pPr algn="l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it-IT" altLang="it-IT" b="0" dirty="0">
                <a:solidFill>
                  <a:schemeClr val="bg1"/>
                </a:solidFill>
              </a:rPr>
              <a:t>Preparazione core ateromasico AFS</a:t>
            </a:r>
          </a:p>
        </p:txBody>
      </p:sp>
      <p:sp>
        <p:nvSpPr>
          <p:cNvPr id="10" name="CasellaDiTesto 5">
            <a:extLst>
              <a:ext uri="{FF2B5EF4-FFF2-40B4-BE49-F238E27FC236}">
                <a16:creationId xmlns:a16="http://schemas.microsoft.com/office/drawing/2014/main" id="{4972F521-ECD1-F943-BC45-6B4DFA3E860B}"/>
              </a:ext>
            </a:extLst>
          </p:cNvPr>
          <p:cNvSpPr txBox="1"/>
          <p:nvPr/>
        </p:nvSpPr>
        <p:spPr>
          <a:xfrm>
            <a:off x="32535" y="4953000"/>
            <a:ext cx="2937378" cy="830997"/>
          </a:xfrm>
          <a:prstGeom prst="rect">
            <a:avLst/>
          </a:prstGeom>
          <a:solidFill>
            <a:srgbClr val="C00000">
              <a:alpha val="38000"/>
            </a:srgbClr>
          </a:solidFill>
          <a:ln w="12700">
            <a:solidFill>
              <a:schemeClr val="bg1"/>
            </a:solidFill>
          </a:ln>
        </p:spPr>
        <p:txBody>
          <a:bodyPr wrap="square">
            <a:spAutoFit/>
          </a:bodyPr>
          <a:lstStyle>
            <a:lvl1pPr algn="l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it-IT" altLang="it-IT" b="0" dirty="0">
                <a:solidFill>
                  <a:schemeClr val="bg1"/>
                </a:solidFill>
              </a:rPr>
              <a:t>Inserimento anello di </a:t>
            </a:r>
            <a:r>
              <a:rPr lang="it-IT" altLang="it-IT" b="0" dirty="0" err="1">
                <a:solidFill>
                  <a:schemeClr val="bg1"/>
                </a:solidFill>
              </a:rPr>
              <a:t>Vollmar</a:t>
            </a:r>
            <a:endParaRPr lang="it-IT" altLang="it-IT" b="0" dirty="0">
              <a:solidFill>
                <a:schemeClr val="bg1"/>
              </a:solidFill>
            </a:endParaRPr>
          </a:p>
        </p:txBody>
      </p:sp>
      <p:pic>
        <p:nvPicPr>
          <p:cNvPr id="12" name="Immagine 4" descr="Schermata 2013-10-04 alle 17.58.59.png">
            <a:extLst>
              <a:ext uri="{FF2B5EF4-FFF2-40B4-BE49-F238E27FC236}">
                <a16:creationId xmlns:a16="http://schemas.microsoft.com/office/drawing/2014/main" id="{DEA2B4A4-4BFC-0C42-A6EE-B375C536F8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" r="23151"/>
          <a:stretch>
            <a:fillRect/>
          </a:stretch>
        </p:blipFill>
        <p:spPr bwMode="auto">
          <a:xfrm>
            <a:off x="3036888" y="4335929"/>
            <a:ext cx="1740402" cy="2464143"/>
          </a:xfrm>
          <a:prstGeom prst="rect">
            <a:avLst/>
          </a:prstGeom>
          <a:noFill/>
          <a:ln w="158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8">
            <a:extLst>
              <a:ext uri="{FF2B5EF4-FFF2-40B4-BE49-F238E27FC236}">
                <a16:creationId xmlns:a16="http://schemas.microsoft.com/office/drawing/2014/main" id="{939850E9-BBFA-5D45-9516-4B1A51665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7220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Endoarterectomia</a:t>
            </a:r>
            <a:r>
              <a:rPr kumimoji="0" lang="it-IT" alt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 remota dell’AFS mediante Anello di </a:t>
            </a:r>
            <a:r>
              <a:rPr kumimoji="0" lang="it-IT" altLang="it-IT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Vollmar</a:t>
            </a:r>
            <a:r>
              <a:rPr kumimoji="0" lang="it-IT" alt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 (“</a:t>
            </a:r>
            <a:r>
              <a:rPr kumimoji="0" lang="it-IT" alt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Spaghetti </a:t>
            </a:r>
            <a:r>
              <a:rPr kumimoji="0" lang="it-IT" altLang="it-IT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technique</a:t>
            </a:r>
            <a:r>
              <a:rPr kumimoji="0" lang="it-IT" alt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”)</a:t>
            </a:r>
          </a:p>
        </p:txBody>
      </p:sp>
      <p:pic>
        <p:nvPicPr>
          <p:cNvPr id="2" name="Endoarterectomia remota (convertito).mov">
            <a:hlinkClick r:id="" action="ppaction://media"/>
            <a:extLst>
              <a:ext uri="{FF2B5EF4-FFF2-40B4-BE49-F238E27FC236}">
                <a16:creationId xmlns:a16="http://schemas.microsoft.com/office/drawing/2014/main" id="{E6D77403-EB55-2144-9E1C-8420F4BD01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5686"/>
            <a:ext cx="5006083" cy="5006083"/>
          </a:xfrm>
          <a:prstGeom prst="rect">
            <a:avLst/>
          </a:prstGeom>
        </p:spPr>
      </p:pic>
      <p:pic>
        <p:nvPicPr>
          <p:cNvPr id="4" name="RemoteEndoarterectomy.mp4">
            <a:hlinkClick r:id="" action="ppaction://media"/>
            <a:extLst>
              <a:ext uri="{FF2B5EF4-FFF2-40B4-BE49-F238E27FC236}">
                <a16:creationId xmlns:a16="http://schemas.microsoft.com/office/drawing/2014/main" id="{EED4BEC9-9673-2147-B871-E3216A2B741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45276" y="1228259"/>
            <a:ext cx="5190206" cy="380351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4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>
            <a:extLst>
              <a:ext uri="{FF2B5EF4-FFF2-40B4-BE49-F238E27FC236}">
                <a16:creationId xmlns:a16="http://schemas.microsoft.com/office/drawing/2014/main" id="{0203706F-EED3-2044-83BE-9412F001B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9" t="14063" r="32500" b="7813"/>
          <a:stretch>
            <a:fillRect/>
          </a:stretch>
        </p:blipFill>
        <p:spPr bwMode="auto">
          <a:xfrm>
            <a:off x="6019800" y="1143000"/>
            <a:ext cx="2757488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Immagine 2" descr="IMG_2977.JPG">
            <a:extLst>
              <a:ext uri="{FF2B5EF4-FFF2-40B4-BE49-F238E27FC236}">
                <a16:creationId xmlns:a16="http://schemas.microsoft.com/office/drawing/2014/main" id="{67899892-5FE0-4145-A74E-70D5211BC1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5" t="30208" r="15063" b="12103"/>
          <a:stretch>
            <a:fillRect/>
          </a:stretch>
        </p:blipFill>
        <p:spPr bwMode="auto">
          <a:xfrm>
            <a:off x="0" y="0"/>
            <a:ext cx="4800600" cy="3078163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76EF7A5-1AB9-CE4D-8B79-779F7434E8A8}"/>
              </a:ext>
            </a:extLst>
          </p:cNvPr>
          <p:cNvSpPr txBox="1"/>
          <p:nvPr/>
        </p:nvSpPr>
        <p:spPr>
          <a:xfrm>
            <a:off x="762000" y="3219450"/>
            <a:ext cx="2808288" cy="1200150"/>
          </a:xfrm>
          <a:prstGeom prst="rect">
            <a:avLst/>
          </a:prstGeom>
          <a:solidFill>
            <a:srgbClr val="C00000">
              <a:alpha val="39000"/>
            </a:srgbClr>
          </a:solidFill>
          <a:ln w="12700">
            <a:solidFill>
              <a:schemeClr val="bg1"/>
            </a:solidFill>
          </a:ln>
        </p:spPr>
        <p:txBody>
          <a:bodyPr>
            <a:spAutoFit/>
          </a:bodyPr>
          <a:lstStyle>
            <a:lvl1pPr algn="l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it-IT" altLang="it-IT" sz="1800" b="0">
                <a:solidFill>
                  <a:schemeClr val="bg1"/>
                </a:solidFill>
              </a:rPr>
              <a:t>Confezionamento di Patch protesico in dacron e sua puntura cranio-caudale</a:t>
            </a:r>
          </a:p>
        </p:txBody>
      </p:sp>
      <p:sp>
        <p:nvSpPr>
          <p:cNvPr id="5" name="CasellaDiTesto 5">
            <a:extLst>
              <a:ext uri="{FF2B5EF4-FFF2-40B4-BE49-F238E27FC236}">
                <a16:creationId xmlns:a16="http://schemas.microsoft.com/office/drawing/2014/main" id="{765A082F-0F66-634B-AAAF-924EB5B18FB8}"/>
              </a:ext>
            </a:extLst>
          </p:cNvPr>
          <p:cNvSpPr txBox="1"/>
          <p:nvPr/>
        </p:nvSpPr>
        <p:spPr>
          <a:xfrm>
            <a:off x="5969000" y="139575"/>
            <a:ext cx="2808288" cy="925513"/>
          </a:xfrm>
          <a:prstGeom prst="rect">
            <a:avLst/>
          </a:prstGeom>
          <a:solidFill>
            <a:srgbClr val="C00000">
              <a:alpha val="39000"/>
            </a:srgbClr>
          </a:solidFill>
          <a:ln w="12700">
            <a:solidFill>
              <a:schemeClr val="bg1"/>
            </a:solidFill>
          </a:ln>
        </p:spPr>
        <p:txBody>
          <a:bodyPr>
            <a:spAutoFit/>
          </a:bodyPr>
          <a:lstStyle>
            <a:lvl1pPr algn="l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it-IT" altLang="it-IT" sz="1800" b="0" dirty="0">
                <a:solidFill>
                  <a:schemeClr val="bg1"/>
                </a:solidFill>
              </a:rPr>
              <a:t>Puntura retrograda dell’ATP alla caviglia sotto guida </a:t>
            </a:r>
            <a:r>
              <a:rPr lang="it-IT" altLang="it-IT" sz="1800" b="0" dirty="0" err="1">
                <a:solidFill>
                  <a:schemeClr val="bg1"/>
                </a:solidFill>
              </a:rPr>
              <a:t>fluoroscopica</a:t>
            </a:r>
            <a:endParaRPr lang="it-IT" altLang="it-IT" sz="1800" b="0" dirty="0">
              <a:solidFill>
                <a:schemeClr val="bg1"/>
              </a:solidFill>
            </a:endParaRPr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1D8748ED-7721-6144-BC61-85C083D4F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3" t="14081" r="33803" b="8470"/>
          <a:stretch>
            <a:fillRect/>
          </a:stretch>
        </p:blipFill>
        <p:spPr bwMode="auto">
          <a:xfrm>
            <a:off x="1255713" y="609600"/>
            <a:ext cx="2986087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CasellaDiTesto 5">
            <a:extLst>
              <a:ext uri="{FF2B5EF4-FFF2-40B4-BE49-F238E27FC236}">
                <a16:creationId xmlns:a16="http://schemas.microsoft.com/office/drawing/2014/main" id="{234C02B8-68BF-6447-9F61-8E9B94FE9334}"/>
              </a:ext>
            </a:extLst>
          </p:cNvPr>
          <p:cNvSpPr txBox="1"/>
          <p:nvPr/>
        </p:nvSpPr>
        <p:spPr>
          <a:xfrm>
            <a:off x="1371600" y="5334000"/>
            <a:ext cx="2808288" cy="925513"/>
          </a:xfrm>
          <a:prstGeom prst="rect">
            <a:avLst/>
          </a:prstGeom>
          <a:solidFill>
            <a:srgbClr val="C00000">
              <a:alpha val="39000"/>
            </a:srgbClr>
          </a:solidFill>
          <a:ln w="12700">
            <a:solidFill>
              <a:schemeClr val="bg1"/>
            </a:solidFill>
          </a:ln>
        </p:spPr>
        <p:txBody>
          <a:bodyPr>
            <a:spAutoFit/>
          </a:bodyPr>
          <a:lstStyle>
            <a:lvl1pPr algn="l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it-IT" altLang="it-IT" sz="1800" b="0">
                <a:solidFill>
                  <a:schemeClr val="bg1"/>
                </a:solidFill>
              </a:rPr>
              <a:t>Cattura di guida Command ES 014’’ dall’introduttore</a:t>
            </a:r>
          </a:p>
        </p:txBody>
      </p:sp>
      <p:pic>
        <p:nvPicPr>
          <p:cNvPr id="8" name="Picture 22">
            <a:extLst>
              <a:ext uri="{FF2B5EF4-FFF2-40B4-BE49-F238E27FC236}">
                <a16:creationId xmlns:a16="http://schemas.microsoft.com/office/drawing/2014/main" id="{190D0E25-C9B0-3D45-962B-E4FEDADD4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4" t="15488" r="38937" b="10394"/>
          <a:stretch>
            <a:fillRect/>
          </a:stretch>
        </p:blipFill>
        <p:spPr bwMode="auto">
          <a:xfrm>
            <a:off x="4191000" y="609600"/>
            <a:ext cx="2217738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023F543B-6A82-C242-951D-67C26372E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1" t="14944" r="39130" b="11975"/>
          <a:stretch>
            <a:fillRect/>
          </a:stretch>
        </p:blipFill>
        <p:spPr bwMode="auto">
          <a:xfrm>
            <a:off x="533400" y="0"/>
            <a:ext cx="2253449" cy="6059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DFC6820C-1FE6-9246-BD0B-CEE1F233E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97" t="15350" r="38596" b="9949"/>
          <a:stretch>
            <a:fillRect/>
          </a:stretch>
        </p:blipFill>
        <p:spPr bwMode="auto">
          <a:xfrm>
            <a:off x="3276600" y="-1"/>
            <a:ext cx="2312250" cy="6059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31C61750-DB57-0B49-B74F-81D291D79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93" t="14508" r="39285" b="10541"/>
          <a:stretch>
            <a:fillRect/>
          </a:stretch>
        </p:blipFill>
        <p:spPr bwMode="auto">
          <a:xfrm>
            <a:off x="5943600" y="0"/>
            <a:ext cx="2255178" cy="6059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395A283B-4D6D-D04E-9ED4-6E01E5094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7398" y="6248400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Biotronik</a:t>
            </a:r>
            <a:r>
              <a:rPr kumimoji="0" lang="it-IT" alt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kumimoji="0" lang="it-IT" altLang="it-IT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Passeo</a:t>
            </a:r>
            <a:r>
              <a:rPr kumimoji="0" lang="it-IT" alt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  5*200 mm, 4*80 mm, 6*120 mm</a:t>
            </a:r>
          </a:p>
        </p:txBody>
      </p:sp>
    </p:spTree>
    <p:extLst>
      <p:ext uri="{BB962C8B-B14F-4D97-AF65-F5344CB8AC3E}">
        <p14:creationId xmlns:p14="http://schemas.microsoft.com/office/powerpoint/2010/main" val="305866137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9F065569-DB61-1147-988E-49CB82B55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9" t="16286" r="29245" b="9433"/>
          <a:stretch>
            <a:fillRect/>
          </a:stretch>
        </p:blipFill>
        <p:spPr bwMode="auto">
          <a:xfrm>
            <a:off x="4114800" y="76199"/>
            <a:ext cx="4886325" cy="6690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5018AD43-E5B5-B340-8F6A-7A919DA76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5" t="15520" r="41505" b="8447"/>
          <a:stretch>
            <a:fillRect/>
          </a:stretch>
        </p:blipFill>
        <p:spPr bwMode="auto">
          <a:xfrm>
            <a:off x="152400" y="76200"/>
            <a:ext cx="1905000" cy="666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75E0070-82C0-B948-8D3B-D31F70B3AE5C}"/>
              </a:ext>
            </a:extLst>
          </p:cNvPr>
          <p:cNvSpPr txBox="1"/>
          <p:nvPr/>
        </p:nvSpPr>
        <p:spPr>
          <a:xfrm>
            <a:off x="1600200" y="1828800"/>
            <a:ext cx="3429000" cy="1015663"/>
          </a:xfrm>
          <a:prstGeom prst="rect">
            <a:avLst/>
          </a:prstGeom>
          <a:solidFill>
            <a:srgbClr val="C00000">
              <a:alpha val="32000"/>
            </a:srgbClr>
          </a:solidFill>
          <a:ln w="12700">
            <a:solidFill>
              <a:schemeClr val="bg1"/>
            </a:solidFill>
          </a:ln>
        </p:spPr>
        <p:txBody>
          <a:bodyPr wrap="square">
            <a:spAutoFit/>
          </a:bodyPr>
          <a:lstStyle>
            <a:lvl1pPr algn="l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it-IT" altLang="it-IT" sz="2000" b="0">
                <a:solidFill>
                  <a:schemeClr val="bg1"/>
                </a:solidFill>
              </a:rPr>
              <a:t>Dissezione del tronco tibio-peroniero e stenosi residua AFS</a:t>
            </a:r>
          </a:p>
        </p:txBody>
      </p:sp>
    </p:spTree>
    <p:extLst>
      <p:ext uri="{BB962C8B-B14F-4D97-AF65-F5344CB8AC3E}">
        <p14:creationId xmlns:p14="http://schemas.microsoft.com/office/powerpoint/2010/main" val="46774419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rbita">
  <a:themeElements>
    <a:clrScheme name="Orbita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a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Orbita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a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a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a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a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a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a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a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a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2133</TotalTime>
  <Words>191</Words>
  <Application>Microsoft Macintosh PowerPoint</Application>
  <PresentationFormat>Presentazione su schermo (4:3)</PresentationFormat>
  <Paragraphs>31</Paragraphs>
  <Slides>13</Slides>
  <Notes>1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13</vt:i4>
      </vt:variant>
    </vt:vector>
  </HeadingPairs>
  <TitlesOfParts>
    <vt:vector size="18" baseType="lpstr">
      <vt:lpstr>ＭＳ Ｐゴシック</vt:lpstr>
      <vt:lpstr>Arial</vt:lpstr>
      <vt:lpstr>Wingdings</vt:lpstr>
      <vt:lpstr>Struttura predefinita</vt:lpstr>
      <vt:lpstr>Orbita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alessandro</dc:creator>
  <cp:lastModifiedBy>Microsoft Office User</cp:lastModifiedBy>
  <cp:revision>248</cp:revision>
  <cp:lastPrinted>1601-01-01T00:00:00Z</cp:lastPrinted>
  <dcterms:created xsi:type="dcterms:W3CDTF">1601-01-01T00:00:00Z</dcterms:created>
  <dcterms:modified xsi:type="dcterms:W3CDTF">2018-11-23T12:51:52Z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