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0"/>
  </p:notesMasterIdLst>
  <p:handoutMasterIdLst>
    <p:handoutMasterId r:id="rId21"/>
  </p:handoutMasterIdLst>
  <p:sldIdLst>
    <p:sldId id="273" r:id="rId5"/>
    <p:sldId id="280" r:id="rId6"/>
    <p:sldId id="282" r:id="rId7"/>
    <p:sldId id="285" r:id="rId8"/>
    <p:sldId id="270" r:id="rId9"/>
    <p:sldId id="2147471896" r:id="rId10"/>
    <p:sldId id="2147471893" r:id="rId11"/>
    <p:sldId id="2147471900" r:id="rId12"/>
    <p:sldId id="2147471901" r:id="rId13"/>
    <p:sldId id="2147471898" r:id="rId14"/>
    <p:sldId id="2147471895" r:id="rId15"/>
    <p:sldId id="2147471897" r:id="rId16"/>
    <p:sldId id="2147471894" r:id="rId17"/>
    <p:sldId id="258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8F89"/>
    <a:srgbClr val="31567F"/>
    <a:srgbClr val="000000"/>
    <a:srgbClr val="A40000"/>
    <a:srgbClr val="434EBB"/>
    <a:srgbClr val="8291EE"/>
    <a:srgbClr val="008080"/>
    <a:srgbClr val="69737D"/>
    <a:srgbClr val="FFD7A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78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1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8D9C2F0-D2FE-43B4-ACDC-98CFD9F3F0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5DE93AE-125C-4DFF-A2E4-190A0E2F63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149E7-4496-440B-A2DE-B38EBD62DB87}" type="datetimeFigureOut">
              <a:rPr lang="es-ES" smtClean="0"/>
              <a:t>18/3/24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3EDBC5-5FCE-4928-9B3E-85C3F9C821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8285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44F62-B9CE-4C56-ACD0-70463E287735}" type="datetimeFigureOut">
              <a:rPr lang="en-US" smtClean="0"/>
              <a:t>3/18/24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5481F-DB79-4044-9085-4C2E5D12C71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6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1113EC-8624-B049-B09B-A1AD69966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0847AB-4D12-2340-804B-217F603E6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7C7182-DDF5-6C46-8778-E68F12AB4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C8D9EE-7F9D-D745-AB8D-2A9F093CB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6F67FA-5381-3B49-B47C-02854F5A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93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CBAAD4-9878-7B49-8D1D-4C87259E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F6972C-EF3F-4447-B9FD-725474071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F5C8AB-27EF-4F48-ADF7-089623AA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3DF9D9-2C7E-2F44-BB1B-641C0C936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D9FC87-1C44-EB4E-B653-50611589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767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C39F085-61C7-9546-8C7F-D39D749213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31D5B9-FCB9-1B42-B258-CD58CC213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CFBDBE-6DE1-274E-973D-027175CCF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120A05-24A6-2D48-8526-C0A756544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EB652C-FDC8-FD41-AF16-35C5C898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059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B25088-0444-374C-8672-5D2BCF43D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49AA49-7C9C-C148-A761-C63AD25E9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B6A453-10BB-0F44-BC14-302D8D22C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E11A5E-7954-DF4A-8C2B-B007DC55C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67DCC-9549-8343-A536-4E6C1856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53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1E99C-B293-844D-9309-F0CEE679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2128C3-ADFF-4744-ADED-9D95B093C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8DF500-61D5-1247-A19C-4BA580622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B6D6D1-6844-C246-8DFC-866C06C3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8B5C28-CBAA-8E4C-9031-601CEFD76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74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2F72C5-580F-0E4C-8195-1E5CFBA1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8D8135-CF8D-204F-A49C-12E0FC09F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E4FA78-80C6-2646-8B38-ED915FFCF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E31D70-0166-C749-A81B-B49EAFA27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5740EE-230E-9F41-9C34-6B6E6003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8E7E4-28B3-DE40-A535-788BAD953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201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516A79-EAAE-6647-AE8E-1673BB3E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A71ADF-2118-D84C-B7D1-66598921D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39BA2F-4A6C-6F48-B96E-A8DE0CAF7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F94756C-16B8-794E-B350-A0F84E582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CB6A047-4B2A-054F-9F10-6E775F9210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28BEDA-AD9E-1F47-82D7-106334022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0E61E38-8E0E-4840-9354-43746CC64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7A2A1D3-7933-4442-BE28-E073D83F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51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B17C7F-427A-D143-BD54-BCCB94E4D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98606A2-BF84-8D48-9980-81EAF3CA5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2A6211-4628-4C41-89A4-A6620DDE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B0BB2E-2004-8346-AB41-2C76AD6C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99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63AA8B-9EF0-C14D-8921-97E370D2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2418D1-38F3-3245-BEDC-78824726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C58E40-974B-DA42-B2EF-BD736A19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45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20028F-B409-B14F-B5ED-B8437CF73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F243DE-4C29-F043-9BAE-3A0203A68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788DD6-3094-F045-B5B7-0DF6F536C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9E3669-6F79-944A-AC0F-9547023EB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C0B85D-3D6C-8E42-BE65-F8B9D2924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4ECC45-129C-DC44-A8C4-A7FDE021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384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DDFFA8-1F22-B645-964F-99383E56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2DAE9CA-E457-DD42-AB74-13153491B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F3B230-EFA0-954D-A65C-8C0E0D053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3F0C6D-2FCE-C24E-9B5F-489BC1EC4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C11A88-3735-0548-A9C5-7F66FDB78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96587C-A0C4-3E47-99F2-B987B806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189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649A12F-8733-CA48-B5A6-AFBF717E7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4020A5-AE00-1D4D-981D-14AEFE6E7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F78B5A-A634-274B-80BC-6A70BBDE8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BACF2-CF6A-0145-B169-884FC5CFA856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D4CD38-5414-6E4D-BEC9-0B9638599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93F3D5-36DE-274C-9C1C-F0B8114F9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77A4C-1148-E04A-AD7B-1CD19886DE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55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www.facebook.com/incathlab.cardiovascular" TargetMode="External"/><Relationship Id="rId7" Type="http://schemas.openxmlformats.org/officeDocument/2006/relationships/hyperlink" Target="http://www.twitter.com/incathlab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hyperlink" Target="http://bit.ly/INcathlab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ov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video" Target="../media/media2.mo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6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ov"/><Relationship Id="rId7" Type="http://schemas.openxmlformats.org/officeDocument/2006/relationships/image" Target="../media/image20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video" Target="../media/media5.mo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0">
            <a:extLst>
              <a:ext uri="{FF2B5EF4-FFF2-40B4-BE49-F238E27FC236}">
                <a16:creationId xmlns:a16="http://schemas.microsoft.com/office/drawing/2014/main" id="{EA567D12-EA79-AB4B-9EE5-3C39623EFEA6}"/>
              </a:ext>
            </a:extLst>
          </p:cNvPr>
          <p:cNvSpPr txBox="1"/>
          <p:nvPr/>
        </p:nvSpPr>
        <p:spPr>
          <a:xfrm>
            <a:off x="1359360" y="5643479"/>
            <a:ext cx="701341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Stefano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Fazzini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, MD, PhD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rgbClr val="C00000"/>
                </a:solidFill>
                <a:latin typeface="Roboto Lt" panose="02000000000000000000" pitchFamily="2" charset="0"/>
              </a:rPr>
              <a:t>Vascular Surgery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Tor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Vergata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, University of </a:t>
            </a:r>
            <a:r>
              <a:rPr lang="en-US" sz="1500" dirty="0">
                <a:solidFill>
                  <a:srgbClr val="C00000"/>
                </a:solidFill>
                <a:latin typeface="Roboto Lt" panose="02000000000000000000" pitchFamily="2" charset="0"/>
              </a:rPr>
              <a:t>R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ome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 Lt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highlight>
                <a:srgbClr val="800080"/>
              </a:highlight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1" name="TextBox 70">
            <a:extLst>
              <a:ext uri="{FF2B5EF4-FFF2-40B4-BE49-F238E27FC236}">
                <a16:creationId xmlns:a16="http://schemas.microsoft.com/office/drawing/2014/main" id="{792784EF-2B3E-4B48-AA7E-38EAF555D5B6}"/>
              </a:ext>
            </a:extLst>
          </p:cNvPr>
          <p:cNvSpPr txBox="1"/>
          <p:nvPr/>
        </p:nvSpPr>
        <p:spPr>
          <a:xfrm>
            <a:off x="359167" y="2196853"/>
            <a:ext cx="11473665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80"/>
                </a:highlight>
                <a:uLnTx/>
                <a:uFillTx/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rPr>
              <a:t>Intravascular lithotripsy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highlight>
                  <a:srgbClr val="800080"/>
                </a:highlight>
                <a:latin typeface="Roboto Lt" panose="02000000000000000000" pitchFamily="2" charset="0"/>
              </a:rPr>
              <a:t>As vessel prep for calcified plaques in carotid artery stenting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800080"/>
              </a:highlight>
              <a:uLnTx/>
              <a:uFillTx/>
              <a:latin typeface="Roboto Lt" panose="02000000000000000000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A6E3E3-72E5-3E4F-BF1B-0DCCEC5F97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57" y="5702913"/>
            <a:ext cx="533400" cy="9080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18E6197-1AEA-4926-8389-8F7C371968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281" y="5455876"/>
            <a:ext cx="3336218" cy="14021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0A173D-CEF0-F351-0FCF-789136225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135" y="5935933"/>
            <a:ext cx="1947728" cy="44200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88233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0">
            <a:extLst>
              <a:ext uri="{FF2B5EF4-FFF2-40B4-BE49-F238E27FC236}">
                <a16:creationId xmlns:a16="http://schemas.microsoft.com/office/drawing/2014/main" id="{DBF8AE96-A13F-7A46-8666-8DF89727D96E}"/>
              </a:ext>
            </a:extLst>
          </p:cNvPr>
          <p:cNvSpPr txBox="1"/>
          <p:nvPr/>
        </p:nvSpPr>
        <p:spPr>
          <a:xfrm>
            <a:off x="469298" y="455739"/>
            <a:ext cx="95193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Vessel Prep (IVL) and carotid stenting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2F24A6-BD55-00DC-EE6A-491DBC591942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4D4F3FDA-641C-0684-6ADA-20F2DE0EA7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pic>
        <p:nvPicPr>
          <p:cNvPr id="5" name="Picture 4" descr="A close-up of a black and white image&#10;&#10;Description automatically generated">
            <a:extLst>
              <a:ext uri="{FF2B5EF4-FFF2-40B4-BE49-F238E27FC236}">
                <a16:creationId xmlns:a16="http://schemas.microsoft.com/office/drawing/2014/main" id="{158912F3-C884-847E-AFE1-350897F08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283" y="1546946"/>
            <a:ext cx="2360155" cy="4402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A close-up of a human body&#10;&#10;Description automatically generated">
            <a:extLst>
              <a:ext uri="{FF2B5EF4-FFF2-40B4-BE49-F238E27FC236}">
                <a16:creationId xmlns:a16="http://schemas.microsoft.com/office/drawing/2014/main" id="{E01103E6-9FA5-817A-BAE5-538DE6D8C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2" y="1546946"/>
            <a:ext cx="2360647" cy="4419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 descr="A close-up of a plant&#10;&#10;Description automatically generated">
            <a:extLst>
              <a:ext uri="{FF2B5EF4-FFF2-40B4-BE49-F238E27FC236}">
                <a16:creationId xmlns:a16="http://schemas.microsoft.com/office/drawing/2014/main" id="{C1FB95E7-7981-6FE0-0F5F-EFF10EED0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806" y="1546946"/>
            <a:ext cx="2429192" cy="4402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 descr="A black and white image of a curved object&#10;&#10;Description automatically generated">
            <a:extLst>
              <a:ext uri="{FF2B5EF4-FFF2-40B4-BE49-F238E27FC236}">
                <a16:creationId xmlns:a16="http://schemas.microsoft.com/office/drawing/2014/main" id="{491ECB9E-625C-DDDB-062C-2353757E36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10" r="13930"/>
          <a:stretch/>
        </p:blipFill>
        <p:spPr>
          <a:xfrm>
            <a:off x="8150366" y="1528483"/>
            <a:ext cx="1838322" cy="4439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BF4B909-9DE7-B6F1-A0E7-DBC1B9BB9C0E}"/>
              </a:ext>
            </a:extLst>
          </p:cNvPr>
          <p:cNvSpPr txBox="1">
            <a:spLocks/>
          </p:cNvSpPr>
          <p:nvPr/>
        </p:nvSpPr>
        <p:spPr>
          <a:xfrm>
            <a:off x="1775359" y="1263104"/>
            <a:ext cx="1013908" cy="1012585"/>
          </a:xfrm>
          <a:prstGeom prst="ellipse">
            <a:avLst/>
          </a:prstGeom>
          <a:solidFill>
            <a:srgbClr val="00B0F0"/>
          </a:solidFill>
          <a:ln w="190500" cmpd="thinThick">
            <a:solidFill>
              <a:srgbClr val="00B0F0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l" defTabSz="914233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lang="en-US" sz="2099" b="1" kern="1200" cap="none" baseline="0" dirty="0">
                <a:solidFill>
                  <a:schemeClr val="tx2"/>
                </a:solidFill>
                <a:effectLst/>
                <a:latin typeface="Arial"/>
                <a:ea typeface="+mj-ea"/>
                <a:cs typeface="+mj-cs"/>
              </a:defRPr>
            </a:lvl1pPr>
          </a:lstStyle>
          <a:p>
            <a:pPr algn="ctr" defTabSz="914377">
              <a:lnSpc>
                <a:spcPct val="90000"/>
              </a:lnSpc>
            </a:pPr>
            <a:r>
              <a:rPr lang="it-IT" sz="24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 </a:t>
            </a:r>
            <a:br>
              <a:rPr lang="it-IT" sz="24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it-IT" sz="24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IVL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51C5254-5ECD-8321-8436-10B2D15C714E}"/>
              </a:ext>
            </a:extLst>
          </p:cNvPr>
          <p:cNvSpPr txBox="1">
            <a:spLocks/>
          </p:cNvSpPr>
          <p:nvPr/>
        </p:nvSpPr>
        <p:spPr>
          <a:xfrm>
            <a:off x="4416448" y="1210669"/>
            <a:ext cx="1137401" cy="1065021"/>
          </a:xfrm>
          <a:prstGeom prst="ellipse">
            <a:avLst/>
          </a:prstGeom>
          <a:solidFill>
            <a:srgbClr val="00B0F0"/>
          </a:solidFill>
          <a:ln w="190500" cmpd="thinThick">
            <a:solidFill>
              <a:srgbClr val="00B0F0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l" defTabSz="121894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799" b="1" kern="1200" cap="none" baseline="0" dirty="0">
                <a:solidFill>
                  <a:schemeClr val="tx2"/>
                </a:solidFill>
                <a:effectLst/>
                <a:latin typeface="Arial"/>
                <a:ea typeface="+mj-ea"/>
                <a:cs typeface="+mj-cs"/>
              </a:defRPr>
            </a:lvl1pPr>
          </a:lstStyle>
          <a:p>
            <a:pPr algn="ctr" defTabSz="914377">
              <a:lnSpc>
                <a:spcPct val="90000"/>
              </a:lnSpc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POST</a:t>
            </a:r>
          </a:p>
          <a:p>
            <a:pPr algn="ctr" defTabSz="914377">
              <a:lnSpc>
                <a:spcPct val="90000"/>
              </a:lnSpc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IVL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693E17-377F-55C1-0CAB-83C28AC98EA0}"/>
              </a:ext>
            </a:extLst>
          </p:cNvPr>
          <p:cNvSpPr txBox="1">
            <a:spLocks/>
          </p:cNvSpPr>
          <p:nvPr/>
        </p:nvSpPr>
        <p:spPr>
          <a:xfrm>
            <a:off x="7417920" y="1210669"/>
            <a:ext cx="1263979" cy="1065021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90500" cmpd="thinThick">
            <a:solidFill>
              <a:schemeClr val="tx2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l" defTabSz="121894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799" b="1" kern="1200" cap="none" baseline="0" dirty="0">
                <a:solidFill>
                  <a:schemeClr val="tx2"/>
                </a:solidFill>
                <a:effectLst/>
                <a:latin typeface="Arial"/>
                <a:ea typeface="+mj-ea"/>
                <a:cs typeface="+mj-cs"/>
              </a:defRPr>
            </a:lvl1pPr>
          </a:lstStyle>
          <a:p>
            <a:pPr algn="ctr" defTabSz="914377">
              <a:lnSpc>
                <a:spcPct val="90000"/>
              </a:lnSpc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POST</a:t>
            </a:r>
          </a:p>
          <a:p>
            <a:pPr algn="ctr" defTabSz="914377">
              <a:lnSpc>
                <a:spcPct val="90000"/>
              </a:lnSpc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2601FA-AA72-9742-7DAE-D1A5DBF9FD72}"/>
              </a:ext>
            </a:extLst>
          </p:cNvPr>
          <p:cNvSpPr txBox="1"/>
          <p:nvPr/>
        </p:nvSpPr>
        <p:spPr>
          <a:xfrm>
            <a:off x="2750515" y="6364741"/>
            <a:ext cx="7127272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IT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Shockwave IVL M5+ 5.5 mm + Terumo Roadsaver 7 x 25 mm</a:t>
            </a:r>
          </a:p>
        </p:txBody>
      </p:sp>
    </p:spTree>
    <p:extLst>
      <p:ext uri="{BB962C8B-B14F-4D97-AF65-F5344CB8AC3E}">
        <p14:creationId xmlns:p14="http://schemas.microsoft.com/office/powerpoint/2010/main" val="1740211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0">
            <a:extLst>
              <a:ext uri="{FF2B5EF4-FFF2-40B4-BE49-F238E27FC236}">
                <a16:creationId xmlns:a16="http://schemas.microsoft.com/office/drawing/2014/main" id="{DBF8AE96-A13F-7A46-8666-8DF89727D96E}"/>
              </a:ext>
            </a:extLst>
          </p:cNvPr>
          <p:cNvSpPr txBox="1"/>
          <p:nvPr/>
        </p:nvSpPr>
        <p:spPr>
          <a:xfrm>
            <a:off x="367061" y="494802"/>
            <a:ext cx="95193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Final angiogram + IVUS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2F24A6-BD55-00DC-EE6A-491DBC591942}"/>
              </a:ext>
            </a:extLst>
          </p:cNvPr>
          <p:cNvSpPr/>
          <p:nvPr/>
        </p:nvSpPr>
        <p:spPr>
          <a:xfrm>
            <a:off x="6605312" y="6441137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4D4F3FDA-641C-0684-6ADA-20F2DE0EA7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pic>
        <p:nvPicPr>
          <p:cNvPr id="9" name="Picture 8" descr="A black and white image of a curved object&#10;&#10;Description automatically generated">
            <a:extLst>
              <a:ext uri="{FF2B5EF4-FFF2-40B4-BE49-F238E27FC236}">
                <a16:creationId xmlns:a16="http://schemas.microsoft.com/office/drawing/2014/main" id="{491ECB9E-625C-DDDB-062C-2353757E36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10" r="13930"/>
          <a:stretch/>
        </p:blipFill>
        <p:spPr>
          <a:xfrm>
            <a:off x="3442594" y="1457753"/>
            <a:ext cx="1838322" cy="4439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 descr="A black circle in a circle&#10;&#10;Description automatically generated with medium confidence">
            <a:extLst>
              <a:ext uri="{FF2B5EF4-FFF2-40B4-BE49-F238E27FC236}">
                <a16:creationId xmlns:a16="http://schemas.microsoft.com/office/drawing/2014/main" id="{C174495E-7779-44ED-87BA-4467600B9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9130" y="1274534"/>
            <a:ext cx="1754676" cy="1569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13" descr="A black circle in a grey circle&#10;&#10;Description automatically generated">
            <a:extLst>
              <a:ext uri="{FF2B5EF4-FFF2-40B4-BE49-F238E27FC236}">
                <a16:creationId xmlns:a16="http://schemas.microsoft.com/office/drawing/2014/main" id="{64AE8C1A-E1A2-941B-C14C-72493A9B17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8666"/>
          <a:stretch/>
        </p:blipFill>
        <p:spPr>
          <a:xfrm>
            <a:off x="6239130" y="2937760"/>
            <a:ext cx="1754676" cy="1742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 descr="A black circle with yellow dots&#10;&#10;Description automatically generated">
            <a:extLst>
              <a:ext uri="{FF2B5EF4-FFF2-40B4-BE49-F238E27FC236}">
                <a16:creationId xmlns:a16="http://schemas.microsoft.com/office/drawing/2014/main" id="{7FAD250B-B9CA-3CD9-995A-0058312E21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9130" y="4746502"/>
            <a:ext cx="1754676" cy="1607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Freccia a destra rientrata 8">
            <a:extLst>
              <a:ext uri="{FF2B5EF4-FFF2-40B4-BE49-F238E27FC236}">
                <a16:creationId xmlns:a16="http://schemas.microsoft.com/office/drawing/2014/main" id="{46085018-E371-6C62-CA80-BE20FE43FC91}"/>
              </a:ext>
            </a:extLst>
          </p:cNvPr>
          <p:cNvSpPr/>
          <p:nvPr/>
        </p:nvSpPr>
        <p:spPr bwMode="auto">
          <a:xfrm>
            <a:off x="4940418" y="3462601"/>
            <a:ext cx="1555564" cy="692652"/>
          </a:xfrm>
          <a:prstGeom prst="notchedRightArrow">
            <a:avLst/>
          </a:prstGeom>
          <a:solidFill>
            <a:schemeClr val="bg1"/>
          </a:solidFill>
          <a:ln w="57150" cap="flat" cmpd="sng" algn="ctr">
            <a:solidFill>
              <a:srgbClr val="24ACA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163689" tIns="81845" rIns="163689" bIns="81845" numCol="1" rtlCol="0" anchor="t" anchorCtr="0" compatLnSpc="1">
            <a:prstTxWarp prst="textNoShape">
              <a:avLst/>
            </a:prstTxWarp>
          </a:bodyPr>
          <a:lstStyle/>
          <a:p>
            <a:pPr algn="ctr" defTabSz="1625519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3556">
              <a:latin typeface="Tahoma" pitchFamily="34" charset="0"/>
            </a:endParaRPr>
          </a:p>
        </p:txBody>
      </p:sp>
      <p:sp>
        <p:nvSpPr>
          <p:cNvPr id="17" name="Freccia a destra rientrata 8">
            <a:extLst>
              <a:ext uri="{FF2B5EF4-FFF2-40B4-BE49-F238E27FC236}">
                <a16:creationId xmlns:a16="http://schemas.microsoft.com/office/drawing/2014/main" id="{84D9329C-F42D-9292-A932-690C76B3A1E2}"/>
              </a:ext>
            </a:extLst>
          </p:cNvPr>
          <p:cNvSpPr/>
          <p:nvPr/>
        </p:nvSpPr>
        <p:spPr bwMode="auto">
          <a:xfrm>
            <a:off x="4940418" y="5204936"/>
            <a:ext cx="1555564" cy="692652"/>
          </a:xfrm>
          <a:prstGeom prst="notchedRightArrow">
            <a:avLst/>
          </a:prstGeom>
          <a:solidFill>
            <a:schemeClr val="bg1"/>
          </a:solidFill>
          <a:ln w="57150" cap="flat" cmpd="sng" algn="ctr">
            <a:solidFill>
              <a:srgbClr val="24ACA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163689" tIns="81845" rIns="163689" bIns="81845" numCol="1" rtlCol="0" anchor="t" anchorCtr="0" compatLnSpc="1">
            <a:prstTxWarp prst="textNoShape">
              <a:avLst/>
            </a:prstTxWarp>
          </a:bodyPr>
          <a:lstStyle/>
          <a:p>
            <a:pPr algn="ctr" defTabSz="1625519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3556">
              <a:latin typeface="Tahoma" pitchFamily="34" charset="0"/>
            </a:endParaRPr>
          </a:p>
        </p:txBody>
      </p:sp>
      <p:sp>
        <p:nvSpPr>
          <p:cNvPr id="18" name="Freccia a destra rientrata 8">
            <a:extLst>
              <a:ext uri="{FF2B5EF4-FFF2-40B4-BE49-F238E27FC236}">
                <a16:creationId xmlns:a16="http://schemas.microsoft.com/office/drawing/2014/main" id="{3E4DB450-5696-7CE2-8BA4-5024352636B7}"/>
              </a:ext>
            </a:extLst>
          </p:cNvPr>
          <p:cNvSpPr/>
          <p:nvPr/>
        </p:nvSpPr>
        <p:spPr bwMode="auto">
          <a:xfrm>
            <a:off x="4940418" y="1781701"/>
            <a:ext cx="1555564" cy="692652"/>
          </a:xfrm>
          <a:prstGeom prst="notchedRightArrow">
            <a:avLst/>
          </a:prstGeom>
          <a:solidFill>
            <a:schemeClr val="bg1"/>
          </a:solidFill>
          <a:ln w="57150" cap="flat" cmpd="sng" algn="ctr">
            <a:solidFill>
              <a:srgbClr val="24ACA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163689" tIns="81845" rIns="163689" bIns="81845" numCol="1" rtlCol="0" anchor="t" anchorCtr="0" compatLnSpc="1">
            <a:prstTxWarp prst="textNoShape">
              <a:avLst/>
            </a:prstTxWarp>
          </a:bodyPr>
          <a:lstStyle/>
          <a:p>
            <a:pPr algn="ctr" defTabSz="1625519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3556">
              <a:latin typeface="Tahoma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DAE8CC-31A2-5A43-7DB5-8C55FBEB46EB}"/>
              </a:ext>
            </a:extLst>
          </p:cNvPr>
          <p:cNvSpPr txBox="1"/>
          <p:nvPr/>
        </p:nvSpPr>
        <p:spPr>
          <a:xfrm>
            <a:off x="8124812" y="4603584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115888" indent="-115888">
              <a:lnSpc>
                <a:spcPts val="1900"/>
              </a:lnSpc>
              <a:buFont typeface="Wingdings" charset="2"/>
              <a:buChar char="§"/>
            </a:pPr>
            <a:endParaRPr lang="en-IT" sz="1600" dirty="0">
              <a:latin typeface="Effra"/>
              <a:cs typeface="Effra"/>
            </a:endParaRPr>
          </a:p>
        </p:txBody>
      </p:sp>
      <p:pic>
        <p:nvPicPr>
          <p:cNvPr id="27" name="Picture 26" descr="A close-up of a black and white image&#10;&#10;Description automatically generated">
            <a:extLst>
              <a:ext uri="{FF2B5EF4-FFF2-40B4-BE49-F238E27FC236}">
                <a16:creationId xmlns:a16="http://schemas.microsoft.com/office/drawing/2014/main" id="{C0EAE121-D527-D7DB-F964-1B91C65731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0" t="9393" r="26858" b="15985"/>
          <a:stretch/>
        </p:blipFill>
        <p:spPr>
          <a:xfrm>
            <a:off x="937819" y="1457753"/>
            <a:ext cx="2089625" cy="4439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19497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0">
            <a:extLst>
              <a:ext uri="{FF2B5EF4-FFF2-40B4-BE49-F238E27FC236}">
                <a16:creationId xmlns:a16="http://schemas.microsoft.com/office/drawing/2014/main" id="{DBF8AE96-A13F-7A46-8666-8DF89727D96E}"/>
              </a:ext>
            </a:extLst>
          </p:cNvPr>
          <p:cNvSpPr txBox="1"/>
          <p:nvPr/>
        </p:nvSpPr>
        <p:spPr>
          <a:xfrm>
            <a:off x="364210" y="665147"/>
            <a:ext cx="95193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Filter retrieval (check), Final cerebral angiogram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4D4F3FDA-641C-0684-6ADA-20F2DE0EA7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987125-ADA4-9F22-0FAC-9E9797805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60" y="1682496"/>
            <a:ext cx="2927580" cy="3913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A close-up of an x-ray of a brain&#10;&#10;Description automatically generated">
            <a:extLst>
              <a:ext uri="{FF2B5EF4-FFF2-40B4-BE49-F238E27FC236}">
                <a16:creationId xmlns:a16="http://schemas.microsoft.com/office/drawing/2014/main" id="{DB9C93F9-5542-23B1-A67C-0EB387709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435" y="1682495"/>
            <a:ext cx="3048734" cy="3912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 descr="A close-up of a brain&#10;&#10;Description automatically generated">
            <a:extLst>
              <a:ext uri="{FF2B5EF4-FFF2-40B4-BE49-F238E27FC236}">
                <a16:creationId xmlns:a16="http://schemas.microsoft.com/office/drawing/2014/main" id="{CB6DBC91-8829-6141-C43F-BFADAEE41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605" y="1682495"/>
            <a:ext cx="3366505" cy="3913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84BFEA-044C-89D8-D603-00EDFDEFA716}"/>
              </a:ext>
            </a:extLst>
          </p:cNvPr>
          <p:cNvSpPr txBox="1"/>
          <p:nvPr/>
        </p:nvSpPr>
        <p:spPr>
          <a:xfrm>
            <a:off x="3644605" y="6322250"/>
            <a:ext cx="667756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Symptoms, Pt discharged  after one day</a:t>
            </a:r>
          </a:p>
        </p:txBody>
      </p:sp>
    </p:spTree>
    <p:extLst>
      <p:ext uri="{BB962C8B-B14F-4D97-AF65-F5344CB8AC3E}">
        <p14:creationId xmlns:p14="http://schemas.microsoft.com/office/powerpoint/2010/main" val="3559500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0">
            <a:extLst>
              <a:ext uri="{FF2B5EF4-FFF2-40B4-BE49-F238E27FC236}">
                <a16:creationId xmlns:a16="http://schemas.microsoft.com/office/drawing/2014/main" id="{DBF8AE96-A13F-7A46-8666-8DF89727D96E}"/>
              </a:ext>
            </a:extLst>
          </p:cNvPr>
          <p:cNvSpPr txBox="1"/>
          <p:nvPr/>
        </p:nvSpPr>
        <p:spPr>
          <a:xfrm>
            <a:off x="501173" y="611820"/>
            <a:ext cx="95193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Follow-up: Post-op and 3 months DUS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2F24A6-BD55-00DC-EE6A-491DBC591942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4D4F3FDA-641C-0684-6ADA-20F2DE0EA7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34755-981F-89E6-BABC-E18F58D2F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1" r="24817" b="9129"/>
          <a:stretch/>
        </p:blipFill>
        <p:spPr>
          <a:xfrm rot="10800000">
            <a:off x="662406" y="1530107"/>
            <a:ext cx="4397274" cy="4092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bg1"/>
            </a:solidFill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FFBA47-6676-B31A-0B35-3E70753632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6" t="58456" r="65384" b="14900"/>
          <a:stretch/>
        </p:blipFill>
        <p:spPr>
          <a:xfrm rot="5400000">
            <a:off x="6564803" y="984951"/>
            <a:ext cx="2657915" cy="3748230"/>
          </a:xfrm>
          <a:prstGeom prst="rect">
            <a:avLst/>
          </a:prstGeom>
        </p:spPr>
      </p:pic>
      <p:pic>
        <p:nvPicPr>
          <p:cNvPr id="9" name="Picture 8" descr="A close up of a page&#10;&#10;Description automatically generated">
            <a:extLst>
              <a:ext uri="{FF2B5EF4-FFF2-40B4-BE49-F238E27FC236}">
                <a16:creationId xmlns:a16="http://schemas.microsoft.com/office/drawing/2014/main" id="{ADBFCC92-4C0C-BBB1-379F-D7A61729E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3" t="7462" r="27263" b="4727"/>
          <a:stretch/>
        </p:blipFill>
        <p:spPr>
          <a:xfrm rot="5400000">
            <a:off x="7274270" y="2906165"/>
            <a:ext cx="1307769" cy="3817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EE520-87B4-E320-D1F7-3FF6D62B54FE}"/>
              </a:ext>
            </a:extLst>
          </p:cNvPr>
          <p:cNvSpPr txBox="1"/>
          <p:nvPr/>
        </p:nvSpPr>
        <p:spPr>
          <a:xfrm>
            <a:off x="1002046" y="5664990"/>
            <a:ext cx="3449184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Post-op DUS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9F24E0-A9F4-0EB5-BCD4-9F00603ABB09}"/>
              </a:ext>
            </a:extLst>
          </p:cNvPr>
          <p:cNvSpPr txBox="1"/>
          <p:nvPr/>
        </p:nvSpPr>
        <p:spPr>
          <a:xfrm>
            <a:off x="6019645" y="5622973"/>
            <a:ext cx="3449184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M DUS</a:t>
            </a:r>
          </a:p>
        </p:txBody>
      </p:sp>
    </p:spTree>
    <p:extLst>
      <p:ext uri="{BB962C8B-B14F-4D97-AF65-F5344CB8AC3E}">
        <p14:creationId xmlns:p14="http://schemas.microsoft.com/office/powerpoint/2010/main" val="3244358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0">
            <a:extLst>
              <a:ext uri="{FF2B5EF4-FFF2-40B4-BE49-F238E27FC236}">
                <a16:creationId xmlns:a16="http://schemas.microsoft.com/office/drawing/2014/main" id="{630687CA-55AD-A846-AE7E-ADD411CB7183}"/>
              </a:ext>
            </a:extLst>
          </p:cNvPr>
          <p:cNvSpPr txBox="1"/>
          <p:nvPr/>
        </p:nvSpPr>
        <p:spPr>
          <a:xfrm>
            <a:off x="501173" y="619514"/>
            <a:ext cx="9519390" cy="5693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Key Takeaways 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C00000">
                  <a:alpha val="86000"/>
                </a:srgbClr>
              </a:solidFill>
              <a:effectLst/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6BB2E8C-245D-40EA-AF3A-BEEFE909F878}"/>
              </a:ext>
            </a:extLst>
          </p:cNvPr>
          <p:cNvSpPr txBox="1">
            <a:spLocks/>
          </p:cNvSpPr>
          <p:nvPr/>
        </p:nvSpPr>
        <p:spPr>
          <a:xfrm>
            <a:off x="669686" y="1580248"/>
            <a:ext cx="9182363" cy="40643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The severe calcium could not be considered a strict contraindication for CAS in every patients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Th" panose="02000000000000000000"/>
              <a:ea typeface="+mn-ea"/>
              <a:cs typeface="+mn-cs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Roboto Th" panose="02000000000000000000"/>
              </a:rPr>
              <a:t>By using intravascular lithotripsy it’s possible to improve carotid compliance by fracturing calcific (concentric/eccentric) plaque and allowing a safe carotid stenting without </a:t>
            </a:r>
            <a:r>
              <a:rPr lang="en-US" dirty="0" err="1">
                <a:solidFill>
                  <a:prstClr val="black"/>
                </a:solidFill>
                <a:latin typeface="Roboto Th" panose="02000000000000000000"/>
              </a:rPr>
              <a:t>improvind</a:t>
            </a:r>
            <a:r>
              <a:rPr lang="en-US" dirty="0">
                <a:solidFill>
                  <a:prstClr val="black"/>
                </a:solidFill>
                <a:latin typeface="Roboto Th" panose="02000000000000000000"/>
              </a:rPr>
              <a:t> embolization rates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Th" panose="02000000000000000000"/>
              <a:ea typeface="+mn-ea"/>
              <a:cs typeface="+mn-cs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Vessel prep by IVL could be beneficial in some selected case with contraindication for open surgery and calcified carotid plaque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Th" panose="02000000000000000000"/>
              <a:ea typeface="+mn-ea"/>
              <a:cs typeface="+mn-cs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Peripheral IVL has pros (more powerful/less cycles needed) and cons (60 mm length, </a:t>
            </a:r>
            <a:r>
              <a:rPr lang="en-US" dirty="0">
                <a:solidFill>
                  <a:prstClr val="black"/>
                </a:solidFill>
                <a:latin typeface="Roboto Th" panose="02000000000000000000"/>
              </a:rPr>
              <a:t>OTW platform)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compared to coronary IVL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Roboto Th" panose="02000000000000000000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In the next future, a new platform and sizing could be ideal to use IVL in carotid district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BA74BE-86F4-ED35-EB04-F7A295A30C48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C2B0D2E2-3438-34E9-12C3-A5C6F63FFC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48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lipart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0DDB494E-2283-284A-842A-C513E85DB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733" y="2649270"/>
            <a:ext cx="571500" cy="571500"/>
          </a:xfrm>
          <a:prstGeom prst="rect">
            <a:avLst/>
          </a:prstGeom>
        </p:spPr>
      </p:pic>
      <p:pic>
        <p:nvPicPr>
          <p:cNvPr id="7" name="Image 6">
            <a:hlinkClick r:id="rId5"/>
            <a:extLst>
              <a:ext uri="{FF2B5EF4-FFF2-40B4-BE49-F238E27FC236}">
                <a16:creationId xmlns:a16="http://schemas.microsoft.com/office/drawing/2014/main" id="{37BB0796-DD63-8E40-9B17-89AB22722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250" y="2649270"/>
            <a:ext cx="571500" cy="571500"/>
          </a:xfrm>
          <a:prstGeom prst="rect">
            <a:avLst/>
          </a:prstGeom>
        </p:spPr>
      </p:pic>
      <p:pic>
        <p:nvPicPr>
          <p:cNvPr id="9" name="Image 8" descr="Une image contenant hache, clipart&#10;&#10;Description générée automatiquement">
            <a:hlinkClick r:id="rId7"/>
            <a:extLst>
              <a:ext uri="{FF2B5EF4-FFF2-40B4-BE49-F238E27FC236}">
                <a16:creationId xmlns:a16="http://schemas.microsoft.com/office/drawing/2014/main" id="{F121F9CB-C687-D64F-A52B-7D73024B8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1767" y="2649270"/>
            <a:ext cx="571500" cy="5715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91453FC-2323-4FDB-92FF-27A774C647E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383" y="376111"/>
            <a:ext cx="4030884" cy="16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19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02BC9A-991B-56A0-4069-481A53E769CD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TextBox 70">
            <a:extLst>
              <a:ext uri="{FF2B5EF4-FFF2-40B4-BE49-F238E27FC236}">
                <a16:creationId xmlns:a16="http://schemas.microsoft.com/office/drawing/2014/main" id="{630687CA-55AD-A846-AE7E-ADD411CB7183}"/>
              </a:ext>
            </a:extLst>
          </p:cNvPr>
          <p:cNvSpPr txBox="1"/>
          <p:nvPr/>
        </p:nvSpPr>
        <p:spPr>
          <a:xfrm>
            <a:off x="501173" y="619514"/>
            <a:ext cx="9519390" cy="5693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Patient description 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C00000">
                  <a:alpha val="86000"/>
                </a:srgbClr>
              </a:solidFill>
              <a:effectLst/>
              <a:uLnTx/>
              <a:uFillTx/>
              <a:latin typeface="Roboto Lt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6BB2E8C-245D-40EA-AF3A-BEEFE909F878}"/>
              </a:ext>
            </a:extLst>
          </p:cNvPr>
          <p:cNvSpPr txBox="1">
            <a:spLocks/>
          </p:cNvSpPr>
          <p:nvPr/>
        </p:nvSpPr>
        <p:spPr>
          <a:xfrm>
            <a:off x="350520" y="1402124"/>
            <a:ext cx="9182363" cy="4624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Patient History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63 YRS OLD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, MALE (BLINDNESS SINCE 40 YRS,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Congenital Retinitis Pigmentosa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)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CAD, COPD, PAD (BILA RUTH 3), ACTIVE SMOKING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BILATERAL ASYMPT CAROTID STENOSIS (RT 80-90%, SN &gt;90%)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Roboto Th" panose="02000000000000000000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RIGHT CAS ONE MONTH BEFORE (TYPE IV NIC, TERUMO ROADSAVER)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CALCIFIC &gt;90% ICA STENOSIS, PLANNED FOR CEA &gt;&gt;&gt; CAS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COMORBIDITIES, ABSOLUTE REFUSAL OF THE PATIENT </a:t>
            </a:r>
          </a:p>
          <a:p>
            <a:pPr marR="0" lvl="1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BECAUSE OF HIS BLINDNESS AND THE RISK OF PERIPHERAL NEUROLOGICAL COMPLICATION OF CEA</a:t>
            </a:r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A092D904-780C-2FA9-604C-0F538ECD1C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68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0">
            <a:extLst>
              <a:ext uri="{FF2B5EF4-FFF2-40B4-BE49-F238E27FC236}">
                <a16:creationId xmlns:a16="http://schemas.microsoft.com/office/drawing/2014/main" id="{630687CA-55AD-A846-AE7E-ADD411CB7183}"/>
              </a:ext>
            </a:extLst>
          </p:cNvPr>
          <p:cNvSpPr txBox="1"/>
          <p:nvPr/>
        </p:nvSpPr>
        <p:spPr>
          <a:xfrm>
            <a:off x="501173" y="611820"/>
            <a:ext cx="95193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Description of the 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procedure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C00000">
                  <a:alpha val="86000"/>
                </a:srgbClr>
              </a:solidFill>
              <a:effectLst/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6BB2E8C-245D-40EA-AF3A-BEEFE909F878}"/>
              </a:ext>
            </a:extLst>
          </p:cNvPr>
          <p:cNvSpPr txBox="1">
            <a:spLocks/>
          </p:cNvSpPr>
          <p:nvPr/>
        </p:nvSpPr>
        <p:spPr>
          <a:xfrm>
            <a:off x="669686" y="1791359"/>
            <a:ext cx="9519390" cy="406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Th" panose="02000000000000000000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Type II calcified aortic arch, moderate vessels tortuosity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Left ICA, 90% stenosis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Eccentric 90% (PSV 600 cm/sec) and fully calcific plaque (Type V Nicolaides)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Th" panose="02000000000000000000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Th" panose="02000000000000000000"/>
              <a:ea typeface="+mn-ea"/>
              <a:cs typeface="+mn-cs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Vessel Prep by using INTRAVASCULAR LITHOTRIPSY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Th" panose="02000000000000000000"/>
              <a:ea typeface="+mn-ea"/>
              <a:cs typeface="+mn-cs"/>
            </a:endParaRPr>
          </a:p>
          <a:p>
            <a:pPr marL="342900" lvl="1" indent="-3429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Roboto Th" panose="02000000000000000000"/>
              </a:rPr>
              <a:t>Ongoing Dual antiplatelet therapy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Local anesthesia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E36126F-CEF2-421A-8F57-18432BD3B7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3109FE0-06A4-4569-AC89-CD1BA7836936}"/>
              </a:ext>
            </a:extLst>
          </p:cNvPr>
          <p:cNvSpPr/>
          <p:nvPr/>
        </p:nvSpPr>
        <p:spPr>
          <a:xfrm>
            <a:off x="958970" y="3283773"/>
            <a:ext cx="6527799" cy="774441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24C6B3-D3EF-7EA9-14BC-18F50624172E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509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0">
            <a:extLst>
              <a:ext uri="{FF2B5EF4-FFF2-40B4-BE49-F238E27FC236}">
                <a16:creationId xmlns:a16="http://schemas.microsoft.com/office/drawing/2014/main" id="{DBF8AE96-A13F-7A46-8666-8DF89727D96E}"/>
              </a:ext>
            </a:extLst>
          </p:cNvPr>
          <p:cNvSpPr txBox="1"/>
          <p:nvPr/>
        </p:nvSpPr>
        <p:spPr>
          <a:xfrm>
            <a:off x="501173" y="619514"/>
            <a:ext cx="9519390" cy="5693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LEFT ICA: Preoperative DUS/CTA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4C8183-7B46-56ED-3670-067907AD8246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CE230CF3-C6C1-5470-0585-18AD2ADFE1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DF000-78BB-60C5-9754-DBE771475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09" t="29017" r="17714" b="28927"/>
          <a:stretch/>
        </p:blipFill>
        <p:spPr>
          <a:xfrm rot="10800000">
            <a:off x="476906" y="1582615"/>
            <a:ext cx="4754308" cy="2245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40516-217B-4DAB-DD9F-ED1FC56F7C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17" t="27082" r="11994" b="26049"/>
          <a:stretch/>
        </p:blipFill>
        <p:spPr>
          <a:xfrm rot="10800000">
            <a:off x="1227163" y="3670119"/>
            <a:ext cx="3253791" cy="2003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24AADAC-9275-55A4-181A-43A34F5EFE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1" t="71136"/>
          <a:stretch/>
        </p:blipFill>
        <p:spPr>
          <a:xfrm>
            <a:off x="8346186" y="1875280"/>
            <a:ext cx="2146012" cy="2119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/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A33201D5-2B0C-AABB-906A-506DC6F099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1" t="43738" b="27398"/>
          <a:stretch/>
        </p:blipFill>
        <p:spPr>
          <a:xfrm>
            <a:off x="8322033" y="4115258"/>
            <a:ext cx="2146012" cy="2119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/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3182D3CD-A154-BB58-B315-F9DFDC835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6" t="17496" r="46455"/>
          <a:stretch/>
        </p:blipFill>
        <p:spPr>
          <a:xfrm>
            <a:off x="5718095" y="1309741"/>
            <a:ext cx="2827010" cy="5369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61743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0">
            <a:extLst>
              <a:ext uri="{FF2B5EF4-FFF2-40B4-BE49-F238E27FC236}">
                <a16:creationId xmlns:a16="http://schemas.microsoft.com/office/drawing/2014/main" id="{DBF8AE96-A13F-7A46-8666-8DF89727D96E}"/>
              </a:ext>
            </a:extLst>
          </p:cNvPr>
          <p:cNvSpPr txBox="1"/>
          <p:nvPr/>
        </p:nvSpPr>
        <p:spPr>
          <a:xfrm>
            <a:off x="367061" y="178904"/>
            <a:ext cx="9519390" cy="5693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Strategy 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6000"/>
                  </a:srgbClr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and approach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A888FC3-2C21-4353-AFEB-006238EA83B0}"/>
              </a:ext>
            </a:extLst>
          </p:cNvPr>
          <p:cNvSpPr txBox="1">
            <a:spLocks/>
          </p:cNvSpPr>
          <p:nvPr/>
        </p:nvSpPr>
        <p:spPr>
          <a:xfrm>
            <a:off x="704088" y="866838"/>
            <a:ext cx="9182363" cy="53783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Image and brief description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Lt femoral 6Fr access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90 cm Introducer Sheath (Penumbra </a:t>
            </a:r>
            <a:r>
              <a:rPr lang="en-US" sz="1500" b="1" dirty="0" err="1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Neuronmax</a:t>
            </a: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Left CCA/ECA cannulation (Sim + Terumo Advantage 0.035)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Lesion + Cerebral 2D angiograms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en-US" sz="1200" b="1" dirty="0">
              <a:solidFill>
                <a:srgbClr val="70AD47">
                  <a:lumMod val="75000"/>
                </a:srgbClr>
              </a:solidFill>
              <a:latin typeface="Roboto Th" panose="02000000000000000000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Devices used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90 cm Introducer Sheath (Penumbra </a:t>
            </a:r>
            <a:r>
              <a:rPr lang="en-US" sz="1500" b="1" dirty="0" err="1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Neuronmax</a:t>
            </a: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Terumo Advantage 0.035</a:t>
            </a:r>
            <a:endParaRPr lang="en-US" sz="1200" b="1" dirty="0">
              <a:solidFill>
                <a:srgbClr val="70AD47">
                  <a:lumMod val="75000"/>
                </a:srgbClr>
              </a:solidFill>
              <a:latin typeface="Roboto Th" panose="02000000000000000000"/>
            </a:endParaRPr>
          </a:p>
          <a:p>
            <a:pPr marL="800100" marR="0" lvl="1" indent="-342900" algn="l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Boston Filter Wire EZ</a:t>
            </a:r>
          </a:p>
          <a:p>
            <a:pPr marL="800100" marR="0" lvl="1" indent="-342900" algn="l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Sterling 3 x 20 mm (</a:t>
            </a:r>
            <a:r>
              <a:rPr lang="en-US" sz="1500" b="1" dirty="0" err="1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Predilatation</a:t>
            </a: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)</a:t>
            </a:r>
          </a:p>
          <a:p>
            <a:pPr marL="800100" marR="0" lvl="1" indent="-342900" algn="l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Shockwave IVL M5</a:t>
            </a:r>
            <a:r>
              <a:rPr lang="en-US" sz="1500" b="1" baseline="30000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+</a:t>
            </a: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 5.5 mm (6 Cycles, 180 pulses)</a:t>
            </a:r>
          </a:p>
          <a:p>
            <a:pPr marL="800100" marR="0" lvl="1" indent="-342900" algn="l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IVUS (Philips)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Roboto Th" panose="02000000000000000000"/>
              <a:ea typeface="+mn-ea"/>
              <a:cs typeface="+mn-cs"/>
            </a:endParaRPr>
          </a:p>
          <a:p>
            <a:pPr marL="342900" indent="-342900" algn="l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Stent implantation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Roboto Th" panose="02000000000000000000"/>
              <a:ea typeface="+mn-ea"/>
              <a:cs typeface="+mn-cs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Stenting area (ICA / CCA)</a:t>
            </a:r>
          </a:p>
          <a:p>
            <a:pPr lvl="2" algn="l">
              <a:lnSpc>
                <a:spcPct val="100000"/>
              </a:lnSpc>
              <a:defRPr/>
            </a:pPr>
            <a:r>
              <a:rPr lang="en-US" sz="1300" b="1" dirty="0">
                <a:effectLst/>
                <a:latin typeface="Roboto Th" panose="02000000000000000000" pitchFamily="2" charset="0"/>
                <a:ea typeface="Roboto Th" panose="02000000000000000000" pitchFamily="2" charset="0"/>
                <a:cs typeface="Times New Roman" panose="02020603050405020304" pitchFamily="18" charset="0"/>
              </a:rPr>
              <a:t>Size of target vessel location:    Proximal diameter (mm</a:t>
            </a:r>
            <a:r>
              <a:rPr lang="en-US" sz="1300" b="1" dirty="0">
                <a:latin typeface="Roboto Th" panose="02000000000000000000" pitchFamily="2" charset="0"/>
                <a:ea typeface="Roboto Th" panose="02000000000000000000" pitchFamily="2" charset="0"/>
                <a:cs typeface="Times New Roman" panose="02020603050405020304" pitchFamily="18" charset="0"/>
              </a:rPr>
              <a:t>):  6.6 mm  </a:t>
            </a:r>
            <a:r>
              <a:rPr lang="en-US" sz="1300" b="1" dirty="0">
                <a:effectLst/>
                <a:latin typeface="Roboto Th" panose="02000000000000000000" pitchFamily="2" charset="0"/>
                <a:ea typeface="Roboto Th" panose="02000000000000000000" pitchFamily="2" charset="0"/>
                <a:cs typeface="Times New Roman" panose="02020603050405020304" pitchFamily="18" charset="0"/>
              </a:rPr>
              <a:t>Distal diam. (mm): </a:t>
            </a:r>
            <a:r>
              <a:rPr lang="en-US" sz="1300" b="1" dirty="0">
                <a:latin typeface="Roboto Th" panose="02000000000000000000" pitchFamily="2" charset="0"/>
                <a:ea typeface="Roboto Th" panose="02000000000000000000" pitchFamily="2" charset="0"/>
                <a:cs typeface="Times New Roman" panose="02020603050405020304" pitchFamily="18" charset="0"/>
              </a:rPr>
              <a:t> 5.5 mm. Length:  40 mm</a:t>
            </a:r>
          </a:p>
          <a:p>
            <a:pPr lvl="2" algn="l">
              <a:lnSpc>
                <a:spcPct val="100000"/>
              </a:lnSpc>
              <a:defRPr/>
            </a:pP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Specify stent size</a:t>
            </a:r>
          </a:p>
          <a:p>
            <a:pPr lvl="2" algn="l">
              <a:lnSpc>
                <a:spcPct val="100000"/>
              </a:lnSpc>
              <a:defRPr/>
            </a:pPr>
            <a:r>
              <a:rPr lang="en-US" sz="1500" dirty="0">
                <a:latin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1300" b="1" dirty="0">
                <a:latin typeface="Roboto Th" panose="02000000000000000000" pitchFamily="2" charset="0"/>
                <a:ea typeface="Roboto Th" panose="02000000000000000000" pitchFamily="2" charset="0"/>
                <a:cs typeface="Times New Roman" panose="02020603050405020304" pitchFamily="18" charset="0"/>
              </a:rPr>
              <a:t>Stent used: TERUMO ROADSAVER 	Diameter (mm):7 mm 	Length (mm): 25 mm</a:t>
            </a:r>
          </a:p>
          <a:p>
            <a:pPr marL="800100" marR="0" lvl="1" indent="-342900" algn="l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b="1" dirty="0">
                <a:solidFill>
                  <a:srgbClr val="70AD47">
                    <a:lumMod val="75000"/>
                  </a:srgbClr>
                </a:solidFill>
                <a:latin typeface="Roboto Th" panose="02000000000000000000"/>
              </a:rPr>
              <a:t>Post dilatation </a:t>
            </a:r>
          </a:p>
          <a:p>
            <a:pPr lvl="2" algn="l">
              <a:lnSpc>
                <a:spcPct val="100000"/>
              </a:lnSpc>
              <a:defRPr/>
            </a:pPr>
            <a:r>
              <a:rPr lang="en-US" sz="1300" b="1" dirty="0">
                <a:latin typeface="Roboto Th" panose="02000000000000000000" pitchFamily="2" charset="0"/>
                <a:ea typeface="Roboto Th" panose="02000000000000000000" pitchFamily="2" charset="0"/>
                <a:cs typeface="Times New Roman" panose="02020603050405020304" pitchFamily="18" charset="0"/>
              </a:rPr>
              <a:t>Yes 	Balloon size: Sterling 5 x 20 mm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4C8183-7B46-56ED-3670-067907AD8246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0691BA45-EF25-4B4C-4669-0EC06D83BB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4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0">
            <a:extLst>
              <a:ext uri="{FF2B5EF4-FFF2-40B4-BE49-F238E27FC236}">
                <a16:creationId xmlns:a16="http://schemas.microsoft.com/office/drawing/2014/main" id="{DBF8AE96-A13F-7A46-8666-8DF89727D96E}"/>
              </a:ext>
            </a:extLst>
          </p:cNvPr>
          <p:cNvSpPr txBox="1"/>
          <p:nvPr/>
        </p:nvSpPr>
        <p:spPr>
          <a:xfrm>
            <a:off x="486885" y="520733"/>
            <a:ext cx="9519390" cy="5693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Cannulation and preoperative angiograms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4C8183-7B46-56ED-3670-067907AD8246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CE230CF3-C6C1-5470-0585-18AD2ADFE1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pic>
        <p:nvPicPr>
          <p:cNvPr id="11" name="Picture 10" descr="A close-up of a body&#10;&#10;Description automatically generated">
            <a:extLst>
              <a:ext uri="{FF2B5EF4-FFF2-40B4-BE49-F238E27FC236}">
                <a16:creationId xmlns:a16="http://schemas.microsoft.com/office/drawing/2014/main" id="{6251F082-2947-A809-4B8C-16171A4C5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000" y="1402124"/>
            <a:ext cx="3336218" cy="4349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13" descr="A close-up of a brain&#10;&#10;Description automatically generated">
            <a:extLst>
              <a:ext uri="{FF2B5EF4-FFF2-40B4-BE49-F238E27FC236}">
                <a16:creationId xmlns:a16="http://schemas.microsoft.com/office/drawing/2014/main" id="{9FBD6DB2-65B0-8100-4BB9-3284B76F5F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r="6142"/>
          <a:stretch/>
        </p:blipFill>
        <p:spPr>
          <a:xfrm>
            <a:off x="3586161" y="1402124"/>
            <a:ext cx="3700463" cy="4300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5" descr="A close-up of a black line&#10;&#10;Description automatically generated">
            <a:extLst>
              <a:ext uri="{FF2B5EF4-FFF2-40B4-BE49-F238E27FC236}">
                <a16:creationId xmlns:a16="http://schemas.microsoft.com/office/drawing/2014/main" id="{CAFC5B56-308C-24E3-5D48-4973D9C9C3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r="12230"/>
          <a:stretch/>
        </p:blipFill>
        <p:spPr>
          <a:xfrm>
            <a:off x="858157" y="1402123"/>
            <a:ext cx="2470628" cy="4300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77747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0">
            <a:extLst>
              <a:ext uri="{FF2B5EF4-FFF2-40B4-BE49-F238E27FC236}">
                <a16:creationId xmlns:a16="http://schemas.microsoft.com/office/drawing/2014/main" id="{DBF8AE96-A13F-7A46-8666-8DF89727D96E}"/>
              </a:ext>
            </a:extLst>
          </p:cNvPr>
          <p:cNvSpPr txBox="1"/>
          <p:nvPr/>
        </p:nvSpPr>
        <p:spPr>
          <a:xfrm>
            <a:off x="469298" y="455739"/>
            <a:ext cx="95193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dirty="0">
                <a:solidFill>
                  <a:prstClr val="white">
                    <a:lumMod val="50000"/>
                  </a:prstClr>
                </a:solidFill>
                <a:latin typeface="Roboto Th" panose="02000000000000000000" pitchFamily="2" charset="0"/>
              </a:rPr>
              <a:t>Preoperative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 angiogram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2F24A6-BD55-00DC-EE6A-491DBC591942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4D4F3FDA-641C-0684-6ADA-20F2DE0EA7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pic>
        <p:nvPicPr>
          <p:cNvPr id="7" name="Picture 6" descr="A close-up of a human body&#10;&#10;Description automatically generated">
            <a:extLst>
              <a:ext uri="{FF2B5EF4-FFF2-40B4-BE49-F238E27FC236}">
                <a16:creationId xmlns:a16="http://schemas.microsoft.com/office/drawing/2014/main" id="{E01103E6-9FA5-817A-BAE5-538DE6D8C9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963" y="1402124"/>
            <a:ext cx="2360647" cy="4419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ANGIO PRE">
            <a:hlinkClick r:id="" action="ppaction://media"/>
            <a:extLst>
              <a:ext uri="{FF2B5EF4-FFF2-40B4-BE49-F238E27FC236}">
                <a16:creationId xmlns:a16="http://schemas.microsoft.com/office/drawing/2014/main" id="{6D26AC26-08DE-57BC-F8E0-0C2F28538F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0709" r="23999"/>
          <a:stretch/>
        </p:blipFill>
        <p:spPr>
          <a:xfrm>
            <a:off x="3336219" y="1378307"/>
            <a:ext cx="2917694" cy="5276971"/>
          </a:xfrm>
          <a:prstGeom prst="rect">
            <a:avLst/>
          </a:prstGeom>
        </p:spPr>
      </p:pic>
      <p:pic>
        <p:nvPicPr>
          <p:cNvPr id="16" name="ANGIO PRE 2">
            <a:hlinkClick r:id="" action="ppaction://media"/>
            <a:extLst>
              <a:ext uri="{FF2B5EF4-FFF2-40B4-BE49-F238E27FC236}">
                <a16:creationId xmlns:a16="http://schemas.microsoft.com/office/drawing/2014/main" id="{4A5FA6FB-AF56-FF17-356D-5565AE9D872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22405" r="22304"/>
          <a:stretch/>
        </p:blipFill>
        <p:spPr>
          <a:xfrm>
            <a:off x="6750484" y="1378307"/>
            <a:ext cx="2917693" cy="52769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D530058-BE35-2F74-501E-15C2CF57B55A}"/>
              </a:ext>
            </a:extLst>
          </p:cNvPr>
          <p:cNvSpPr txBox="1">
            <a:spLocks/>
          </p:cNvSpPr>
          <p:nvPr/>
        </p:nvSpPr>
        <p:spPr>
          <a:xfrm>
            <a:off x="2275462" y="1378307"/>
            <a:ext cx="1013908" cy="1012585"/>
          </a:xfrm>
          <a:prstGeom prst="ellipse">
            <a:avLst/>
          </a:prstGeom>
          <a:solidFill>
            <a:srgbClr val="00B0F0"/>
          </a:solidFill>
          <a:ln w="190500" cmpd="thinThick">
            <a:solidFill>
              <a:srgbClr val="00B0F0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l" defTabSz="914233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lang="en-US" sz="2099" b="1" kern="1200" cap="none" baseline="0" dirty="0">
                <a:solidFill>
                  <a:schemeClr val="tx2"/>
                </a:solidFill>
                <a:effectLst/>
                <a:latin typeface="Arial"/>
                <a:ea typeface="+mj-ea"/>
                <a:cs typeface="+mj-cs"/>
              </a:defRPr>
            </a:lvl1pPr>
          </a:lstStyle>
          <a:p>
            <a:pPr algn="ctr" defTabSz="914377">
              <a:lnSpc>
                <a:spcPct val="90000"/>
              </a:lnSpc>
            </a:pPr>
            <a:r>
              <a:rPr lang="it-IT" sz="24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 </a:t>
            </a:r>
            <a:br>
              <a:rPr lang="it-IT" sz="24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it-IT" sz="24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IVL</a:t>
            </a:r>
          </a:p>
        </p:txBody>
      </p:sp>
    </p:spTree>
    <p:extLst>
      <p:ext uri="{BB962C8B-B14F-4D97-AF65-F5344CB8AC3E}">
        <p14:creationId xmlns:p14="http://schemas.microsoft.com/office/powerpoint/2010/main" val="426931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0">
            <a:extLst>
              <a:ext uri="{FF2B5EF4-FFF2-40B4-BE49-F238E27FC236}">
                <a16:creationId xmlns:a16="http://schemas.microsoft.com/office/drawing/2014/main" id="{DBF8AE96-A13F-7A46-8666-8DF89727D96E}"/>
              </a:ext>
            </a:extLst>
          </p:cNvPr>
          <p:cNvSpPr txBox="1"/>
          <p:nvPr/>
        </p:nvSpPr>
        <p:spPr>
          <a:xfrm>
            <a:off x="469298" y="455739"/>
            <a:ext cx="95193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Vessel Prep: IVL (6 cycles), multiple projections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2F24A6-BD55-00DC-EE6A-491DBC591942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4D4F3FDA-641C-0684-6ADA-20F2DE0EA7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pic>
        <p:nvPicPr>
          <p:cNvPr id="9" name="Picture 8" descr="A long curved object in the snow&#10;&#10;Description automatically generated with medium confidence">
            <a:extLst>
              <a:ext uri="{FF2B5EF4-FFF2-40B4-BE49-F238E27FC236}">
                <a16:creationId xmlns:a16="http://schemas.microsoft.com/office/drawing/2014/main" id="{0C226676-80E0-6800-6134-EE747F3A60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12434" r="29156" b="13661"/>
          <a:stretch/>
        </p:blipFill>
        <p:spPr>
          <a:xfrm>
            <a:off x="184709" y="2132096"/>
            <a:ext cx="1917018" cy="3250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ROTAZ IVL OK">
            <a:hlinkClick r:id="" action="ppaction://media"/>
            <a:extLst>
              <a:ext uri="{FF2B5EF4-FFF2-40B4-BE49-F238E27FC236}">
                <a16:creationId xmlns:a16="http://schemas.microsoft.com/office/drawing/2014/main" id="{7A206141-F12E-DB0E-45AC-4ABCCA1FBC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16434"/>
          <a:stretch/>
        </p:blipFill>
        <p:spPr>
          <a:xfrm>
            <a:off x="2401560" y="2413068"/>
            <a:ext cx="3994273" cy="2688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2B5FA4-793E-BA00-7B2B-7B580538C8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8" t="21183" r="26622" b="16004"/>
          <a:stretch/>
        </p:blipFill>
        <p:spPr>
          <a:xfrm>
            <a:off x="6695666" y="1739703"/>
            <a:ext cx="2521086" cy="4035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E74D6D-5584-2504-D18A-543CFB2DB9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20843" r="38029" b="16263"/>
          <a:stretch/>
        </p:blipFill>
        <p:spPr>
          <a:xfrm>
            <a:off x="9309051" y="1739701"/>
            <a:ext cx="2521088" cy="4035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3157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ack and white image&#10;&#10;Description automatically generated">
            <a:extLst>
              <a:ext uri="{FF2B5EF4-FFF2-40B4-BE49-F238E27FC236}">
                <a16:creationId xmlns:a16="http://schemas.microsoft.com/office/drawing/2014/main" id="{BCC04594-876A-1C02-FA3D-34F3110118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0" t="9393" r="26858" b="15985"/>
          <a:stretch/>
        </p:blipFill>
        <p:spPr>
          <a:xfrm>
            <a:off x="472769" y="1402124"/>
            <a:ext cx="2089625" cy="4439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TextBox 70">
            <a:extLst>
              <a:ext uri="{FF2B5EF4-FFF2-40B4-BE49-F238E27FC236}">
                <a16:creationId xmlns:a16="http://schemas.microsoft.com/office/drawing/2014/main" id="{DBF8AE96-A13F-7A46-8666-8DF89727D96E}"/>
              </a:ext>
            </a:extLst>
          </p:cNvPr>
          <p:cNvSpPr txBox="1"/>
          <p:nvPr/>
        </p:nvSpPr>
        <p:spPr>
          <a:xfrm>
            <a:off x="469298" y="455739"/>
            <a:ext cx="95193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Completion (post stenting) angiogram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2F24A6-BD55-00DC-EE6A-491DBC591942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4D4F3FDA-641C-0684-6ADA-20F2DE0EA7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4693E17-377F-55C1-0CAB-83C28AC98EA0}"/>
              </a:ext>
            </a:extLst>
          </p:cNvPr>
          <p:cNvSpPr txBox="1">
            <a:spLocks/>
          </p:cNvSpPr>
          <p:nvPr/>
        </p:nvSpPr>
        <p:spPr>
          <a:xfrm>
            <a:off x="2181820" y="1878948"/>
            <a:ext cx="1263979" cy="1065021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90500" cmpd="thinThick">
            <a:solidFill>
              <a:schemeClr val="tx2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l" defTabSz="121894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799" b="1" kern="1200" cap="none" baseline="0" dirty="0">
                <a:solidFill>
                  <a:schemeClr val="tx2"/>
                </a:solidFill>
                <a:effectLst/>
                <a:latin typeface="Arial"/>
                <a:ea typeface="+mj-ea"/>
                <a:cs typeface="+mj-cs"/>
              </a:defRPr>
            </a:lvl1pPr>
          </a:lstStyle>
          <a:p>
            <a:pPr algn="ctr" defTabSz="914377">
              <a:lnSpc>
                <a:spcPct val="90000"/>
              </a:lnSpc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POST</a:t>
            </a:r>
          </a:p>
          <a:p>
            <a:pPr algn="ctr" defTabSz="914377">
              <a:lnSpc>
                <a:spcPct val="90000"/>
              </a:lnSpc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STENT</a:t>
            </a:r>
          </a:p>
        </p:txBody>
      </p:sp>
      <p:pic>
        <p:nvPicPr>
          <p:cNvPr id="14" name="ANGIO POST STENT 2">
            <a:hlinkClick r:id="" action="ppaction://media"/>
            <a:extLst>
              <a:ext uri="{FF2B5EF4-FFF2-40B4-BE49-F238E27FC236}">
                <a16:creationId xmlns:a16="http://schemas.microsoft.com/office/drawing/2014/main" id="{59FA223E-EBAE-74D6-76BF-39C6E50F53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32058" t="6576" r="30452" b="14539"/>
          <a:stretch/>
        </p:blipFill>
        <p:spPr>
          <a:xfrm>
            <a:off x="3858622" y="1269114"/>
            <a:ext cx="2571083" cy="5409982"/>
          </a:xfrm>
          <a:prstGeom prst="rect">
            <a:avLst/>
          </a:prstGeom>
        </p:spPr>
      </p:pic>
      <p:pic>
        <p:nvPicPr>
          <p:cNvPr id="15" name="ANGIO POST STENT 3">
            <a:hlinkClick r:id="" action="ppaction://media"/>
            <a:extLst>
              <a:ext uri="{FF2B5EF4-FFF2-40B4-BE49-F238E27FC236}">
                <a16:creationId xmlns:a16="http://schemas.microsoft.com/office/drawing/2014/main" id="{D070B9F6-1B07-C5C0-3B27-BA08B839AB2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29303" t="8551" r="27235"/>
          <a:stretch/>
        </p:blipFill>
        <p:spPr>
          <a:xfrm>
            <a:off x="6932536" y="1269114"/>
            <a:ext cx="2571082" cy="540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8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127C3B68DD504295C478402DC66187" ma:contentTypeVersion="14" ma:contentTypeDescription="Create a new document." ma:contentTypeScope="" ma:versionID="32cba87ca230d0cd3212eaac9f9627f1">
  <xsd:schema xmlns:xsd="http://www.w3.org/2001/XMLSchema" xmlns:xs="http://www.w3.org/2001/XMLSchema" xmlns:p="http://schemas.microsoft.com/office/2006/metadata/properties" xmlns:ns3="75f9b482-7e6c-443a-9e5f-23d849240ab4" xmlns:ns4="16abf33c-5208-4e06-8404-8b1616d845c1" targetNamespace="http://schemas.microsoft.com/office/2006/metadata/properties" ma:root="true" ma:fieldsID="89833d1e39853f29d672870e22911c82" ns3:_="" ns4:_="">
    <xsd:import namespace="75f9b482-7e6c-443a-9e5f-23d849240ab4"/>
    <xsd:import namespace="16abf33c-5208-4e06-8404-8b1616d845c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f9b482-7e6c-443a-9e5f-23d849240a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abf33c-5208-4e06-8404-8b1616d845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CB598B-4E45-471A-A35E-8381987897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B7A615-4798-416B-B8E0-D20B87094912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16abf33c-5208-4e06-8404-8b1616d845c1"/>
    <ds:schemaRef ds:uri="75f9b482-7e6c-443a-9e5f-23d849240ab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7839120-261E-4D41-AD57-7E3D07643B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f9b482-7e6c-443a-9e5f-23d849240ab4"/>
    <ds:schemaRef ds:uri="16abf33c-5208-4e06-8404-8b1616d845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1341</TotalTime>
  <Words>518</Words>
  <Application>Microsoft Macintosh PowerPoint</Application>
  <PresentationFormat>Grand écran</PresentationFormat>
  <Paragraphs>78</Paragraphs>
  <Slides>15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Candara</vt:lpstr>
      <vt:lpstr>Effra</vt:lpstr>
      <vt:lpstr>Roboto</vt:lpstr>
      <vt:lpstr>Roboto Lt</vt:lpstr>
      <vt:lpstr>Roboto Th</vt:lpstr>
      <vt:lpstr>Tahoma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Terumo Europe N.V.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 Talk</dc:title>
  <dc:creator>Rachkidi Diana</dc:creator>
  <cp:lastModifiedBy>Thomas Winther</cp:lastModifiedBy>
  <cp:revision>89</cp:revision>
  <dcterms:created xsi:type="dcterms:W3CDTF">2020-06-02T13:06:48Z</dcterms:created>
  <dcterms:modified xsi:type="dcterms:W3CDTF">2024-03-18T15:04:57Z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0x01010011127C3B68DD504295C478402DC66187</vt:lpwstr>
  </property>
</Properties>
</file>