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Espace réservé du texte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Espace réservé pour une image 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www.facebook.com/incathlab.cardiovascular" TargetMode="External"/><Relationship Id="rId7" Type="http://schemas.openxmlformats.org/officeDocument/2006/relationships/hyperlink" Target="http://www.twitter.com/incathlab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hyperlink" Target="http://bit.ly/INcathlab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70"/>
          <p:cNvSpPr txBox="1"/>
          <p:nvPr/>
        </p:nvSpPr>
        <p:spPr>
          <a:xfrm>
            <a:off x="987758" y="5955975"/>
            <a:ext cx="6921977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500">
                <a:solidFill>
                  <a:srgbClr val="C00000"/>
                </a:solidFill>
                <a:latin typeface="Roboto Lt"/>
                <a:ea typeface="Roboto Lt"/>
                <a:cs typeface="Roboto Lt"/>
                <a:sym typeface="Roboto Lt"/>
              </a:defRPr>
            </a:pPr>
            <a:r>
              <a:t>CASE </a:t>
            </a:r>
            <a:r>
              <a:rPr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#</a:t>
            </a:r>
          </a:p>
        </p:txBody>
      </p:sp>
      <p:pic>
        <p:nvPicPr>
          <p:cNvPr id="95" name="Image 2" descr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30" y="5846024"/>
            <a:ext cx="533401" cy="908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Imagen 7" descr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0281" y="5455875"/>
            <a:ext cx="3336219" cy="1402125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DOUBLE MESH CAS UNDER FLOW REVERSAL FOR ICA NEAR OCCLUSION AND COLLAPSE"/>
          <p:cNvSpPr txBox="1">
            <a:spLocks noGrp="1"/>
          </p:cNvSpPr>
          <p:nvPr>
            <p:ph type="ctrTitle"/>
          </p:nvPr>
        </p:nvSpPr>
        <p:spPr>
          <a:xfrm>
            <a:off x="963526" y="2520448"/>
            <a:ext cx="8605391" cy="2263481"/>
          </a:xfrm>
          <a:prstGeom prst="rect">
            <a:avLst/>
          </a:prstGeom>
        </p:spPr>
        <p:txBody>
          <a:bodyPr lIns="50800" tIns="50800" rIns="50800" bIns="50800"/>
          <a:lstStyle>
            <a:lvl1pPr defTabSz="445770">
              <a:lnSpc>
                <a:spcPct val="100000"/>
              </a:lnSpc>
              <a:defRPr sz="432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fr-FR" dirty="0"/>
              <a:t>Double </a:t>
            </a:r>
            <a:r>
              <a:rPr lang="fr-FR" dirty="0" err="1"/>
              <a:t>mesh</a:t>
            </a:r>
            <a:r>
              <a:rPr lang="fr-FR" dirty="0"/>
              <a:t> cas </a:t>
            </a:r>
            <a:r>
              <a:rPr lang="fr-FR" dirty="0" err="1"/>
              <a:t>under</a:t>
            </a:r>
            <a:r>
              <a:rPr lang="fr-FR" dirty="0"/>
              <a:t> flow reversal for </a:t>
            </a:r>
            <a:r>
              <a:rPr lang="fr-FR" dirty="0" err="1"/>
              <a:t>ica</a:t>
            </a:r>
            <a:r>
              <a:rPr lang="fr-FR" dirty="0"/>
              <a:t> </a:t>
            </a:r>
            <a:r>
              <a:rPr lang="fr-FR" dirty="0" err="1"/>
              <a:t>near</a:t>
            </a:r>
            <a:r>
              <a:rPr lang="fr-FR" dirty="0"/>
              <a:t> occlusion and collapse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 4" descr="Imag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8732" y="2649270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 6" descr="Image 6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0250" y="2649270"/>
            <a:ext cx="571500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 8" descr="Image 8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1767" y="2649270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n 1" descr="Imagen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2382" y="376111"/>
            <a:ext cx="4030886" cy="16917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1"/>
          <p:cNvSpPr/>
          <p:nvPr/>
        </p:nvSpPr>
        <p:spPr>
          <a:xfrm>
            <a:off x="8497957" y="6450496"/>
            <a:ext cx="1679714" cy="228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00" name="Inhaltsplatzhalter 2"/>
          <p:cNvSpPr txBox="1"/>
          <p:nvPr/>
        </p:nvSpPr>
        <p:spPr>
          <a:xfrm>
            <a:off x="883920" y="1825624"/>
            <a:ext cx="9090923" cy="4064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latin typeface="Roboto Th"/>
                <a:ea typeface="Roboto Th"/>
                <a:cs typeface="Roboto Th"/>
                <a:sym typeface="Roboto Th"/>
              </a:defRPr>
            </a:pPr>
            <a:r>
              <a:t>Patient History</a:t>
            </a:r>
            <a:endParaRPr sz="2400"/>
          </a:p>
          <a:p>
            <a:pPr>
              <a:lnSpc>
                <a:spcPct val="90000"/>
              </a:lnSpc>
              <a:spcBef>
                <a:spcPts val="1000"/>
              </a:spcBef>
              <a:defRPr>
                <a:latin typeface="Roboto Th"/>
                <a:ea typeface="Roboto Th"/>
                <a:cs typeface="Roboto Th"/>
                <a:sym typeface="Roboto Th"/>
              </a:defRPr>
            </a:pPr>
            <a:endParaRPr sz="2400"/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>
                <a:solidFill>
                  <a:srgbClr val="548235"/>
                </a:solidFill>
                <a:latin typeface="Roboto Th"/>
                <a:ea typeface="Roboto Th"/>
                <a:cs typeface="Roboto Th"/>
                <a:sym typeface="Roboto Th"/>
              </a:defRPr>
            </a:pPr>
            <a:r>
              <a:t>77 y/o female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>
                <a:solidFill>
                  <a:srgbClr val="548235"/>
                </a:solidFill>
                <a:latin typeface="Roboto Th"/>
                <a:ea typeface="Roboto Th"/>
                <a:cs typeface="Roboto Th"/>
                <a:sym typeface="Roboto Th"/>
              </a:defRPr>
            </a:pPr>
            <a:r>
              <a:t>Simptomatic - amaurosis fugax, ICA origin near occlusion with ICA collapse;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>
                <a:solidFill>
                  <a:srgbClr val="548235"/>
                </a:solidFill>
                <a:latin typeface="Roboto Th"/>
                <a:ea typeface="Roboto Th"/>
                <a:cs typeface="Roboto Th"/>
                <a:sym typeface="Roboto Th"/>
              </a:defRPr>
            </a:pPr>
            <a:r>
              <a:t>Morbidities: Ischemic heart disease, 3 vessel CABG (2009). Old MI. Hypertension gr.III, with additional high risc. Heart failure 2-d dgr. Diabetes mellitus type II insulin nondependent.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>
                <a:solidFill>
                  <a:srgbClr val="548235"/>
                </a:solidFill>
                <a:latin typeface="Roboto Th"/>
                <a:ea typeface="Roboto Th"/>
                <a:cs typeface="Roboto Th"/>
                <a:sym typeface="Roboto Th"/>
              </a:defRPr>
            </a:pPr>
            <a:r>
              <a:t>DUS and CTA - hipoplastic ipsilateral A1, ICA origin near occlusion (2 cm calcified plaque), distal vessel collapse.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>
                <a:solidFill>
                  <a:srgbClr val="548235"/>
                </a:solidFill>
                <a:latin typeface="Roboto Th"/>
                <a:ea typeface="Roboto Th"/>
                <a:cs typeface="Roboto Th"/>
                <a:sym typeface="Roboto Th"/>
              </a:defRPr>
            </a:pPr>
            <a:r>
              <a:t>CAS decision based on comorbidities, patients choise, and the possibility of immediate neuro-thrombextraction if needed.</a:t>
            </a:r>
          </a:p>
        </p:txBody>
      </p:sp>
      <p:pic>
        <p:nvPicPr>
          <p:cNvPr id="101" name="Imagen 5" descr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781" y="0"/>
            <a:ext cx="3336219" cy="14021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agen 5" descr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781" y="0"/>
            <a:ext cx="3336219" cy="1402125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Rectangle 1"/>
          <p:cNvSpPr/>
          <p:nvPr/>
        </p:nvSpPr>
        <p:spPr>
          <a:xfrm>
            <a:off x="8497957" y="6450496"/>
            <a:ext cx="1679714" cy="228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105" name="Screenshot 2023-06-21 at 19.22.03.png" descr="Screenshot 2023-06-21 at 19.22.0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561" y="423950"/>
            <a:ext cx="5670177" cy="209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Screenshot 2023-06-21 at 19.23.34.png" descr="Screenshot 2023-06-21 at 19.23.34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123766" y="1455102"/>
            <a:ext cx="7586448" cy="4136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Inhaltsplatzhalter 2"/>
          <p:cNvSpPr txBox="1"/>
          <p:nvPr/>
        </p:nvSpPr>
        <p:spPr>
          <a:xfrm>
            <a:off x="883920" y="1825624"/>
            <a:ext cx="6242627" cy="4064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lvl="1" indent="228600">
              <a:lnSpc>
                <a:spcPct val="90000"/>
              </a:lnSpc>
              <a:spcBef>
                <a:spcPts val="1000"/>
              </a:spcBef>
              <a:defRPr>
                <a:latin typeface="Roboto Th"/>
                <a:ea typeface="Roboto Th"/>
                <a:cs typeface="Roboto Th"/>
                <a:sym typeface="Roboto Th"/>
              </a:defRPr>
            </a:pPr>
            <a:r>
              <a:t>Favorable arch anatomy;</a:t>
            </a:r>
          </a:p>
          <a:p>
            <a:pPr lvl="1" indent="228600">
              <a:lnSpc>
                <a:spcPct val="90000"/>
              </a:lnSpc>
              <a:spcBef>
                <a:spcPts val="1000"/>
              </a:spcBef>
              <a:defRPr>
                <a:latin typeface="Roboto Th"/>
                <a:ea typeface="Roboto Th"/>
                <a:cs typeface="Roboto Th"/>
                <a:sym typeface="Roboto Th"/>
              </a:defRPr>
            </a:pPr>
            <a:r>
              <a:t>Pretreatment with DAPT for 5 days;</a:t>
            </a:r>
          </a:p>
          <a:p>
            <a:pPr lvl="1" indent="228600">
              <a:lnSpc>
                <a:spcPct val="90000"/>
              </a:lnSpc>
              <a:spcBef>
                <a:spcPts val="1000"/>
              </a:spcBef>
              <a:defRPr>
                <a:latin typeface="Roboto Th"/>
                <a:ea typeface="Roboto Th"/>
                <a:cs typeface="Roboto Th"/>
                <a:sym typeface="Roboto Th"/>
              </a:defRPr>
            </a:pPr>
            <a:r>
              <a:t>Initial plan to use MoMa protection device, as distal filters are not an option in this case, predilatation with a Senri 4-40 balloon and Roadsaver stent over a 0,014” Avigo wire.</a:t>
            </a:r>
          </a:p>
        </p:txBody>
      </p:sp>
      <p:sp>
        <p:nvSpPr>
          <p:cNvPr id="109" name="Rectángulo 4"/>
          <p:cNvSpPr/>
          <p:nvPr/>
        </p:nvSpPr>
        <p:spPr>
          <a:xfrm>
            <a:off x="741333" y="4272547"/>
            <a:ext cx="6527800" cy="774442"/>
          </a:xfrm>
          <a:prstGeom prst="rect">
            <a:avLst/>
          </a:prstGeom>
          <a:ln w="38100">
            <a:solidFill>
              <a:schemeClr val="accent6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The tight lesion and collapsed vessel adds complexity to the case, thus choosing the adequate cerebral protection was a priority.</a:t>
            </a:r>
          </a:p>
        </p:txBody>
      </p:sp>
      <p:sp>
        <p:nvSpPr>
          <p:cNvPr id="110" name="Rectangle 1"/>
          <p:cNvSpPr/>
          <p:nvPr/>
        </p:nvSpPr>
        <p:spPr>
          <a:xfrm>
            <a:off x="8497957" y="6450496"/>
            <a:ext cx="1679714" cy="228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111" name="Imagen 5" descr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781" y="0"/>
            <a:ext cx="3336219" cy="1402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1.jpg" descr="img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686" y="110281"/>
            <a:ext cx="2224993" cy="55842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70"/>
          <p:cNvSpPr txBox="1"/>
          <p:nvPr/>
        </p:nvSpPr>
        <p:spPr>
          <a:xfrm>
            <a:off x="546892" y="623537"/>
            <a:ext cx="9427952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3100">
                <a:solidFill>
                  <a:srgbClr val="808080"/>
                </a:solidFill>
                <a:latin typeface="Roboto Th"/>
                <a:ea typeface="Roboto Th"/>
                <a:cs typeface="Roboto Th"/>
                <a:sym typeface="Roboto Th"/>
              </a:defRPr>
            </a:pPr>
            <a:r>
              <a:t>Strategy </a:t>
            </a:r>
            <a:r>
              <a:rPr>
                <a:solidFill>
                  <a:srgbClr val="C00000">
                    <a:alpha val="86000"/>
                  </a:srgbClr>
                </a:solidFill>
                <a:latin typeface="Roboto Lt"/>
                <a:ea typeface="Roboto Lt"/>
                <a:cs typeface="Roboto Lt"/>
                <a:sym typeface="Roboto Lt"/>
              </a:rPr>
              <a:t>and approach </a:t>
            </a:r>
          </a:p>
        </p:txBody>
      </p:sp>
      <p:sp>
        <p:nvSpPr>
          <p:cNvPr id="115" name="Rectangle 1"/>
          <p:cNvSpPr/>
          <p:nvPr/>
        </p:nvSpPr>
        <p:spPr>
          <a:xfrm>
            <a:off x="8497957" y="6450496"/>
            <a:ext cx="1679714" cy="228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116" name="Imagen 5" descr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781" y="0"/>
            <a:ext cx="3336219" cy="1402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g4pdf2.pdf" descr="img4pdf2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833" y="1019359"/>
            <a:ext cx="4819281" cy="4819282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Initial cerebral protection with MoMa device"/>
          <p:cNvSpPr txBox="1">
            <a:spLocks noGrp="1"/>
          </p:cNvSpPr>
          <p:nvPr>
            <p:ph type="ctrTitle"/>
          </p:nvPr>
        </p:nvSpPr>
        <p:spPr>
          <a:xfrm>
            <a:off x="586144" y="1798585"/>
            <a:ext cx="4957279" cy="2787857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l" defTabSz="825500">
              <a:lnSpc>
                <a:spcPct val="100000"/>
              </a:lnSpc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Initial cerebral protection with MoMa device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Box 70"/>
          <p:cNvSpPr txBox="1"/>
          <p:nvPr/>
        </p:nvSpPr>
        <p:spPr>
          <a:xfrm>
            <a:off x="546892" y="667987"/>
            <a:ext cx="9427952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500">
                <a:solidFill>
                  <a:srgbClr val="808080"/>
                </a:solidFill>
                <a:latin typeface="Roboto Th"/>
                <a:ea typeface="Roboto Th"/>
                <a:cs typeface="Roboto Th"/>
                <a:sym typeface="Roboto Th"/>
              </a:defRPr>
            </a:pPr>
            <a:r>
              <a:t>Strategy </a:t>
            </a:r>
            <a:r>
              <a:rPr>
                <a:solidFill>
                  <a:srgbClr val="C00000">
                    <a:alpha val="86000"/>
                  </a:srgbClr>
                </a:solidFill>
                <a:latin typeface="Roboto Lt"/>
                <a:ea typeface="Roboto Lt"/>
                <a:cs typeface="Roboto Lt"/>
                <a:sym typeface="Roboto Lt"/>
              </a:rPr>
              <a:t>and approach </a:t>
            </a:r>
          </a:p>
        </p:txBody>
      </p:sp>
      <p:sp>
        <p:nvSpPr>
          <p:cNvPr id="121" name="Rectangle 1"/>
          <p:cNvSpPr/>
          <p:nvPr/>
        </p:nvSpPr>
        <p:spPr>
          <a:xfrm>
            <a:off x="8497957" y="6450496"/>
            <a:ext cx="1679714" cy="228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122" name="Imagen 5" descr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781" y="0"/>
            <a:ext cx="3336219" cy="1402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scemaparodiPDF.pdf" descr="scemaparodiPDF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8257" y="104280"/>
            <a:ext cx="1371600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scemaparodiPDF.pdf" descr="scemaparodiPDF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8257" y="104280"/>
            <a:ext cx="1371600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scemaparodiPDF.pdf" descr="scemaparodiPDF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292" y="731037"/>
            <a:ext cx="5080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Change strategy: PARODI anti embolic system"/>
          <p:cNvSpPr txBox="1">
            <a:spLocks noGrp="1"/>
          </p:cNvSpPr>
          <p:nvPr>
            <p:ph type="ctrTitle"/>
          </p:nvPr>
        </p:nvSpPr>
        <p:spPr>
          <a:xfrm>
            <a:off x="706791" y="1672026"/>
            <a:ext cx="3528982" cy="2799824"/>
          </a:xfrm>
          <a:prstGeom prst="rect">
            <a:avLst/>
          </a:prstGeom>
        </p:spPr>
        <p:txBody>
          <a:bodyPr lIns="50800" tIns="50800" rIns="50800" bIns="50800" anchor="ctr"/>
          <a:lstStyle>
            <a:lvl1pPr defTabSz="825500">
              <a:lnSpc>
                <a:spcPct val="100000"/>
              </a:lnSpc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Change strategy: PARODI anti embolic system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Box 70"/>
          <p:cNvSpPr txBox="1"/>
          <p:nvPr/>
        </p:nvSpPr>
        <p:spPr>
          <a:xfrm>
            <a:off x="546892" y="623537"/>
            <a:ext cx="9427952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3100">
                <a:solidFill>
                  <a:srgbClr val="808080"/>
                </a:solidFill>
                <a:latin typeface="Roboto Th"/>
                <a:ea typeface="Roboto Th"/>
                <a:cs typeface="Roboto Th"/>
                <a:sym typeface="Roboto Th"/>
              </a:defRPr>
            </a:pPr>
            <a:r>
              <a:t>Strategy </a:t>
            </a:r>
            <a:r>
              <a:rPr>
                <a:solidFill>
                  <a:srgbClr val="C00000">
                    <a:alpha val="86000"/>
                  </a:srgbClr>
                </a:solidFill>
                <a:latin typeface="Roboto Lt"/>
                <a:ea typeface="Roboto Lt"/>
                <a:cs typeface="Roboto Lt"/>
                <a:sym typeface="Roboto Lt"/>
              </a:rPr>
              <a:t>and approach </a:t>
            </a:r>
            <a:r>
              <a:rPr>
                <a:solidFill>
                  <a:srgbClr val="000000"/>
                </a:solidFill>
              </a:rPr>
              <a:t>(2-3 slides)</a:t>
            </a:r>
          </a:p>
        </p:txBody>
      </p:sp>
      <p:sp>
        <p:nvSpPr>
          <p:cNvPr id="129" name="Rectangle 1"/>
          <p:cNvSpPr/>
          <p:nvPr/>
        </p:nvSpPr>
        <p:spPr>
          <a:xfrm>
            <a:off x="8497957" y="6450496"/>
            <a:ext cx="1679714" cy="228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130" name="Imagen 5" descr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781" y="0"/>
            <a:ext cx="3336219" cy="1402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redilatPDF.pdf" descr="predilatPDF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687" y="1504481"/>
            <a:ext cx="4163427" cy="4163428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Predilatation…"/>
          <p:cNvSpPr txBox="1">
            <a:spLocks noGrp="1"/>
          </p:cNvSpPr>
          <p:nvPr>
            <p:ph type="ctrTitle"/>
          </p:nvPr>
        </p:nvSpPr>
        <p:spPr>
          <a:xfrm>
            <a:off x="916041" y="1534557"/>
            <a:ext cx="5116373" cy="2997201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Predilatation</a:t>
            </a:r>
          </a:p>
          <a:p>
            <a:pPr defTabSz="825500">
              <a:lnSpc>
                <a:spcPct val="100000"/>
              </a:lnSpc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Senri balloon 4x40mm, over a 0.014” wire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Box 70"/>
          <p:cNvSpPr txBox="1"/>
          <p:nvPr/>
        </p:nvSpPr>
        <p:spPr>
          <a:xfrm>
            <a:off x="546892" y="623537"/>
            <a:ext cx="9427952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3100">
                <a:solidFill>
                  <a:srgbClr val="808080"/>
                </a:solidFill>
                <a:latin typeface="Roboto Th"/>
                <a:ea typeface="Roboto Th"/>
                <a:cs typeface="Roboto Th"/>
                <a:sym typeface="Roboto Th"/>
              </a:defRPr>
            </a:lvl1pPr>
          </a:lstStyle>
          <a:p>
            <a:r>
              <a:t>Final angio </a:t>
            </a:r>
          </a:p>
        </p:txBody>
      </p:sp>
      <p:sp>
        <p:nvSpPr>
          <p:cNvPr id="135" name="Rectangle 1"/>
          <p:cNvSpPr/>
          <p:nvPr/>
        </p:nvSpPr>
        <p:spPr>
          <a:xfrm>
            <a:off x="8497957" y="6450496"/>
            <a:ext cx="1679714" cy="228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136" name="Imagen 5" descr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781" y="0"/>
            <a:ext cx="3336219" cy="1402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stentPDF.pdf" descr="stentPDF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36" y="1306174"/>
            <a:ext cx="4503265" cy="45032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angiocontrolPDF.pdf" descr="angiocontrolPDF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429" y="1055558"/>
            <a:ext cx="4746884" cy="47468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70"/>
          <p:cNvSpPr txBox="1"/>
          <p:nvPr/>
        </p:nvSpPr>
        <p:spPr>
          <a:xfrm>
            <a:off x="546892" y="623537"/>
            <a:ext cx="9427952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3100">
                <a:solidFill>
                  <a:srgbClr val="808080"/>
                </a:solidFill>
                <a:latin typeface="Roboto Th"/>
                <a:ea typeface="Roboto Th"/>
                <a:cs typeface="Roboto Th"/>
                <a:sym typeface="Roboto Th"/>
              </a:defRPr>
            </a:lvl1pPr>
          </a:lstStyle>
          <a:p>
            <a:r>
              <a:t>Key Takeaways </a:t>
            </a:r>
          </a:p>
        </p:txBody>
      </p:sp>
      <p:sp>
        <p:nvSpPr>
          <p:cNvPr id="141" name="Rectangle 1"/>
          <p:cNvSpPr/>
          <p:nvPr/>
        </p:nvSpPr>
        <p:spPr>
          <a:xfrm>
            <a:off x="8497957" y="6450496"/>
            <a:ext cx="1679714" cy="228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142" name="Imagen 5" descr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781" y="0"/>
            <a:ext cx="3336219" cy="1402125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Association of flow reversal to insufficient proximal protection, where distal protection is not possible may reduce the risk of embolic complications;…"/>
          <p:cNvSpPr txBox="1">
            <a:spLocks noGrp="1"/>
          </p:cNvSpPr>
          <p:nvPr>
            <p:ph type="subTitle" sz="half" idx="1"/>
          </p:nvPr>
        </p:nvSpPr>
        <p:spPr>
          <a:xfrm>
            <a:off x="598536" y="1516308"/>
            <a:ext cx="7665450" cy="4002070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274319" indent="-274319" algn="l" defTabSz="371475">
              <a:lnSpc>
                <a:spcPct val="100000"/>
              </a:lnSpc>
              <a:spcBef>
                <a:spcPts val="2600"/>
              </a:spcBef>
              <a:buSzPct val="75000"/>
              <a:buChar char="•"/>
              <a:defRPr sz="234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Association of flow reversal to insufficient proximal protection, where distal protection is not possible may reduce the risk of embolic complications;</a:t>
            </a:r>
          </a:p>
          <a:p>
            <a:pPr marL="274319" indent="-274319" algn="l" defTabSz="371475">
              <a:lnSpc>
                <a:spcPct val="100000"/>
              </a:lnSpc>
              <a:spcBef>
                <a:spcPts val="2600"/>
              </a:spcBef>
              <a:buSzPct val="75000"/>
              <a:buChar char="•"/>
              <a:defRPr sz="234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The near occlusion and collapse of ICA increase the complexity and time of intervention, thus demanding a secure cerebral protection from distal embolisation;</a:t>
            </a:r>
          </a:p>
          <a:p>
            <a:pPr marL="274319" indent="-274319" algn="l" defTabSz="371475">
              <a:lnSpc>
                <a:spcPct val="100000"/>
              </a:lnSpc>
              <a:spcBef>
                <a:spcPts val="2600"/>
              </a:spcBef>
              <a:buSzPct val="75000"/>
              <a:buChar char="•"/>
              <a:defRPr sz="234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Double mesh stents (ex:Roadsaver) secure the stenotic plaque site thus decreasing the risk of embolisation in the postoperative period.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Microsoft Macintosh PowerPoint</Application>
  <PresentationFormat>Grand écran</PresentationFormat>
  <Paragraphs>25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Roboto</vt:lpstr>
      <vt:lpstr>Roboto Lt</vt:lpstr>
      <vt:lpstr>Thème Office</vt:lpstr>
      <vt:lpstr>Double mesh cas under flow reversal for ica near occlusion and collapse</vt:lpstr>
      <vt:lpstr>Présentation PowerPoint</vt:lpstr>
      <vt:lpstr>Présentation PowerPoint</vt:lpstr>
      <vt:lpstr>Présentation PowerPoint</vt:lpstr>
      <vt:lpstr>Initial cerebral protection with MoMa device</vt:lpstr>
      <vt:lpstr>Change strategy: PARODI anti embolic system</vt:lpstr>
      <vt:lpstr>Predilatation Senri balloon 4x40mm, over a 0.014” wire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Double mesh cas under flow reversal for ica near occlusion and collapse</dc:title>
  <cp:lastModifiedBy>Thomas Winther</cp:lastModifiedBy>
  <cp:revision>1</cp:revision>
  <dcterms:modified xsi:type="dcterms:W3CDTF">2024-03-18T15:05:38Z</dcterms:modified>
</cp:coreProperties>
</file>