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7"/>
  </p:notesMasterIdLst>
  <p:handoutMasterIdLst>
    <p:handoutMasterId r:id="rId18"/>
  </p:handoutMasterIdLst>
  <p:sldIdLst>
    <p:sldId id="273" r:id="rId5"/>
    <p:sldId id="280" r:id="rId6"/>
    <p:sldId id="289" r:id="rId7"/>
    <p:sldId id="282" r:id="rId8"/>
    <p:sldId id="270" r:id="rId9"/>
    <p:sldId id="292" r:id="rId10"/>
    <p:sldId id="288" r:id="rId11"/>
    <p:sldId id="284" r:id="rId12"/>
    <p:sldId id="291" r:id="rId13"/>
    <p:sldId id="279" r:id="rId14"/>
    <p:sldId id="258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0000"/>
    <a:srgbClr val="FFFFFF"/>
    <a:srgbClr val="DF8F89"/>
    <a:srgbClr val="31567F"/>
    <a:srgbClr val="A40000"/>
    <a:srgbClr val="434EBB"/>
    <a:srgbClr val="8291EE"/>
    <a:srgbClr val="69737D"/>
    <a:srgbClr val="FFD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82" autoAdjust="0"/>
    <p:restoredTop sz="86380"/>
  </p:normalViewPr>
  <p:slideViewPr>
    <p:cSldViewPr snapToGrid="0">
      <p:cViewPr>
        <p:scale>
          <a:sx n="92" d="100"/>
          <a:sy n="92" d="100"/>
        </p:scale>
        <p:origin x="872" y="2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08D9C2F0-D2FE-43B4-ACDC-98CFD9F3F0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5DE93AE-125C-4DFF-A2E4-190A0E2F63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149E7-4496-440B-A2DE-B38EBD62DB87}" type="datetimeFigureOut">
              <a:rPr lang="es-ES" smtClean="0"/>
              <a:t>14/11/23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13EDBC5-5FCE-4928-9B3E-85C3F9C821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8285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44F62-B9CE-4C56-ACD0-70463E287735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5481F-DB79-4044-9085-4C2E5D12C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6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61113EC-8624-B049-B09B-A1AD69966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0C0847AB-4D12-2340-804B-217F603E6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27C7182-DDF5-6C46-8778-E68F12AB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FC8D9EE-7F9D-D745-AB8D-2A9F093CB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16F67FA-5381-3B49-B47C-02854F5A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93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CBAAD4-9878-7B49-8D1D-4C87259E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0F6972C-EF3F-4447-B9FD-725474071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3F5C8AB-27EF-4F48-ADF7-089623AA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83DF9D9-2C7E-2F44-BB1B-641C0C936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8D9FC87-1C44-EB4E-B653-50611589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767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DC39F085-61C7-9546-8C7F-D39D749213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A031D5B9-FCB9-1B42-B258-CD58CC213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CCFBDBE-6DE1-274E-973D-027175CCF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E120A05-24A6-2D48-8526-C0A75654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BEB652C-FDC8-FD41-AF16-35C5C898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05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FB25088-0444-374C-8672-5D2BCF43D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A49AA49-7C9C-C148-A761-C63AD25E9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6B6A453-10BB-0F44-BC14-302D8D22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9E11A5E-7954-DF4A-8C2B-B007DC55C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4767DCC-9549-8343-A536-4E6C185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53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81E99C-B293-844D-9309-F0CEE679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32128C3-ADFF-4744-ADED-9D95B093C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C8DF500-61D5-1247-A19C-4BA58062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2B6D6D1-6844-C246-8DFC-866C06C3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58B5C28-CBAA-8E4C-9031-601CEFD76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74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2F72C5-580F-0E4C-8195-1E5CFBA1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08D8135-CF8D-204F-A49C-12E0FC09F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EE4FA78-80C6-2646-8B38-ED915FFCF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6E31D70-0166-C749-A81B-B49EAFA2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75740EE-230E-9F41-9C34-6B6E6003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E38E7E4-28B3-DE40-A535-788BAD953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201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516A79-EAAE-6647-AE8E-1673BB3E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0A71ADF-2118-D84C-B7D1-66598921D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C39BA2F-4A6C-6F48-B96E-A8DE0CAF7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FF94756C-16B8-794E-B350-A0F84E582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BCB6A047-4B2A-054F-9F10-6E775F921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4628BEDA-AD9E-1F47-82D7-10633402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10E61E38-8E0E-4840-9354-43746CC64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27A2A1D3-7933-4442-BE28-E073D83F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51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BB17C7F-427A-D143-BD54-BCCB94E4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098606A2-BF84-8D48-9980-81EAF3CA5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F32A6211-4628-4C41-89A4-A6620DDE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9B0BB2E-2004-8346-AB41-2C76AD6C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99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163AA8B-9EF0-C14D-8921-97E370D2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AE2418D1-38F3-3245-BEDC-78824726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7C58E40-974B-DA42-B2EF-BD736A19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45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620028F-B409-B14F-B5ED-B8437CF7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6F243DE-4C29-F043-9BAE-3A0203A68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6788DD6-3094-F045-B5B7-0DF6F536C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A9E3669-6F79-944A-AC0F-9547023EB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7C0B85D-3D6C-8E42-BE65-F8B9D292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24ECC45-129C-DC44-A8C4-A7FDE021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38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5DDFFA8-1F22-B645-964F-99383E56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2DAE9CA-E457-DD42-AB74-13153491B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4F3B230-EFA0-954D-A65C-8C0E0D053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A3F0C6D-2FCE-C24E-9B5F-489BC1EC4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15C11A88-3735-0548-A9C5-7F66FDB7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696587C-A0C4-3E47-99F2-B987B806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189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1649A12F-8733-CA48-B5A6-AFBF717E7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A4020A5-AE00-1D4D-981D-14AEFE6E7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6F78B5A-A634-274B-80BC-6A70BBDE8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BACF2-CF6A-0145-B169-884FC5CFA856}" type="datetimeFigureOut">
              <a:rPr lang="fr-FR" smtClean="0"/>
              <a:t>14/11/2023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5D4CD38-5414-6E4D-BEC9-0B9638599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693F3D5-36DE-274C-9C1C-F0B8114F9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77A4C-1148-E04A-AD7B-1CD19886DE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55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" Type="http://schemas.microsoft.com/office/2007/relationships/media" Target="../media/media3.mp4"/><Relationship Id="rId2" Type="http://schemas.openxmlformats.org/officeDocument/2006/relationships/video" Target="../media/media3.mp4"/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microsoft.com/office/2007/relationships/media" Target="../media/media5.mp4"/><Relationship Id="rId6" Type="http://schemas.openxmlformats.org/officeDocument/2006/relationships/video" Target="../media/media5.mp4"/><Relationship Id="rId7" Type="http://schemas.openxmlformats.org/officeDocument/2006/relationships/slideLayout" Target="../slideLayouts/slideLayout1.xml"/><Relationship Id="rId8" Type="http://schemas.openxmlformats.org/officeDocument/2006/relationships/image" Target="../media/image6.jpeg"/><Relationship Id="rId9" Type="http://schemas.openxmlformats.org/officeDocument/2006/relationships/image" Target="../media/image3.png"/><Relationship Id="rId10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incathlab.cardiovascular" TargetMode="External"/><Relationship Id="rId4" Type="http://schemas.openxmlformats.org/officeDocument/2006/relationships/image" Target="../media/image20.png"/><Relationship Id="rId5" Type="http://schemas.openxmlformats.org/officeDocument/2006/relationships/hyperlink" Target="http://bit.ly/INcathlab" TargetMode="External"/><Relationship Id="rId6" Type="http://schemas.openxmlformats.org/officeDocument/2006/relationships/image" Target="../media/image21.png"/><Relationship Id="rId7" Type="http://schemas.openxmlformats.org/officeDocument/2006/relationships/hyperlink" Target="http://www.twitter.com/incathlab" TargetMode="External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jp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0">
            <a:extLst>
              <a:ext uri="{FF2B5EF4-FFF2-40B4-BE49-F238E27FC236}">
                <a16:creationId xmlns:a16="http://schemas.microsoft.com/office/drawing/2014/main" xmlns="" id="{EA567D12-EA79-AB4B-9EE5-3C39623EFEA6}"/>
              </a:ext>
            </a:extLst>
          </p:cNvPr>
          <p:cNvSpPr txBox="1"/>
          <p:nvPr/>
        </p:nvSpPr>
        <p:spPr>
          <a:xfrm>
            <a:off x="942038" y="5954413"/>
            <a:ext cx="7013417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CASE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#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highlight>
                <a:srgbClr val="800080"/>
              </a:highlight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1" name="TextBox 70">
            <a:extLst>
              <a:ext uri="{FF2B5EF4-FFF2-40B4-BE49-F238E27FC236}">
                <a16:creationId xmlns:a16="http://schemas.microsoft.com/office/drawing/2014/main" xmlns="" id="{792784EF-2B3E-4B48-AA7E-38EAF555D5B6}"/>
              </a:ext>
            </a:extLst>
          </p:cNvPr>
          <p:cNvSpPr txBox="1"/>
          <p:nvPr/>
        </p:nvSpPr>
        <p:spPr>
          <a:xfrm>
            <a:off x="413534" y="3595333"/>
            <a:ext cx="1147366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Carotid bypass </a:t>
            </a:r>
            <a:r>
              <a:rPr lang="en-US" sz="5400" b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stenosis </a:t>
            </a:r>
            <a:r>
              <a:rPr lang="en-US" sz="3600" b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(radial access)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800080"/>
              </a:highlight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EA6E3E3-72E5-3E4F-BF1B-0DCCEC5F97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31" y="5846024"/>
            <a:ext cx="533400" cy="9080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18E6197-1AEA-4926-8389-8F7C371968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281" y="5455876"/>
            <a:ext cx="3336218" cy="14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xmlns="" id="{DBF8AE96-A13F-7A46-8666-8DF89727D96E}"/>
              </a:ext>
            </a:extLst>
          </p:cNvPr>
          <p:cNvSpPr txBox="1"/>
          <p:nvPr/>
        </p:nvSpPr>
        <p:spPr>
          <a:xfrm>
            <a:off x="272024" y="0"/>
            <a:ext cx="9519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Final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angio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2F24A6-BD55-00DC-EE6A-491DBC591942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xmlns="" id="{4D4F3FDA-641C-0684-6ADA-20F2DE0EA7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pic>
        <p:nvPicPr>
          <p:cNvPr id="5" name="agf post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30198" r="26352"/>
          <a:stretch/>
        </p:blipFill>
        <p:spPr>
          <a:xfrm>
            <a:off x="630665" y="584776"/>
            <a:ext cx="2347047" cy="5374322"/>
          </a:xfrm>
          <a:prstGeom prst="rect">
            <a:avLst/>
          </a:prstGeom>
        </p:spPr>
      </p:pic>
      <p:pic>
        <p:nvPicPr>
          <p:cNvPr id="6" name="agf post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27971" r="34155"/>
          <a:stretch/>
        </p:blipFill>
        <p:spPr>
          <a:xfrm>
            <a:off x="3152191" y="584775"/>
            <a:ext cx="2035492" cy="5374322"/>
          </a:xfrm>
          <a:prstGeom prst="rect">
            <a:avLst/>
          </a:prstGeom>
        </p:spPr>
      </p:pic>
      <p:pic>
        <p:nvPicPr>
          <p:cNvPr id="9" name="agf post 3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2937" r="12045"/>
          <a:stretch/>
        </p:blipFill>
        <p:spPr>
          <a:xfrm>
            <a:off x="5388414" y="584775"/>
            <a:ext cx="3494314" cy="53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8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0">
            <a:extLst>
              <a:ext uri="{FF2B5EF4-FFF2-40B4-BE49-F238E27FC236}">
                <a16:creationId xmlns:a16="http://schemas.microsoft.com/office/drawing/2014/main" xmlns="" id="{630687CA-55AD-A846-AE7E-ADD411CB7183}"/>
              </a:ext>
            </a:extLst>
          </p:cNvPr>
          <p:cNvSpPr txBox="1"/>
          <p:nvPr/>
        </p:nvSpPr>
        <p:spPr>
          <a:xfrm>
            <a:off x="501173" y="61951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Key 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Takeaways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6000"/>
                </a:srgbClr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xmlns="" id="{06BB2E8C-245D-40EA-AF3A-BEEFE909F878}"/>
              </a:ext>
            </a:extLst>
          </p:cNvPr>
          <p:cNvSpPr txBox="1">
            <a:spLocks/>
          </p:cNvSpPr>
          <p:nvPr/>
        </p:nvSpPr>
        <p:spPr>
          <a:xfrm>
            <a:off x="838200" y="1301212"/>
            <a:ext cx="9182363" cy="3270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Regular follow-up is mandatory after CEA / CAS, and some patients could present recurrent re-stenosis</a:t>
            </a:r>
          </a:p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Long, armed, 5F Destination guiding sheath permits to approach to CCA also in tortuous anatomies</a:t>
            </a:r>
          </a:p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Roadsaver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carotid stent showed impressive navigability in this case</a:t>
            </a:r>
          </a:p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Radial access is an useful alternative to brachial artery, with</a:t>
            </a:r>
          </a:p>
          <a:p>
            <a:pPr marL="0" marR="0" lvl="1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    hemostasis easily obtain using TR band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BA74BE-86F4-ED35-EB04-F7A295A30C48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xmlns="" id="{C2B0D2E2-3438-34E9-12C3-A5C6F63FFC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1" t="19326" r="23609" b="12505"/>
          <a:stretch/>
        </p:blipFill>
        <p:spPr>
          <a:xfrm rot="5400000">
            <a:off x="7647501" y="3554248"/>
            <a:ext cx="1876611" cy="2932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143218" y="5699963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Hemostasis at the end of </a:t>
            </a:r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the procedure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lipart&#10;&#10;Description générée automatiquement">
            <a:hlinkClick r:id="rId3"/>
            <a:extLst>
              <a:ext uri="{FF2B5EF4-FFF2-40B4-BE49-F238E27FC236}">
                <a16:creationId xmlns:a16="http://schemas.microsoft.com/office/drawing/2014/main" xmlns="" id="{0DDB494E-2283-284A-842A-C513E85DB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733" y="2649270"/>
            <a:ext cx="571500" cy="571500"/>
          </a:xfrm>
          <a:prstGeom prst="rect">
            <a:avLst/>
          </a:prstGeom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xmlns="" id="{37BB0796-DD63-8E40-9B17-89AB22722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250" y="2649270"/>
            <a:ext cx="571500" cy="571500"/>
          </a:xfrm>
          <a:prstGeom prst="rect">
            <a:avLst/>
          </a:prstGeom>
        </p:spPr>
      </p:pic>
      <p:pic>
        <p:nvPicPr>
          <p:cNvPr id="9" name="Image 8" descr="Une image contenant hache, clipart&#10;&#10;Description générée automatiquement">
            <a:hlinkClick r:id="rId7"/>
            <a:extLst>
              <a:ext uri="{FF2B5EF4-FFF2-40B4-BE49-F238E27FC236}">
                <a16:creationId xmlns:a16="http://schemas.microsoft.com/office/drawing/2014/main" xmlns="" id="{F121F9CB-C687-D64F-A52B-7D73024B8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1767" y="2649270"/>
            <a:ext cx="571500" cy="5715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91453FC-2323-4FDB-92FF-27A774C647E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383" y="376111"/>
            <a:ext cx="4030884" cy="16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1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F02BC9A-991B-56A0-4069-481A53E769CD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TextBox 70">
            <a:extLst>
              <a:ext uri="{FF2B5EF4-FFF2-40B4-BE49-F238E27FC236}">
                <a16:creationId xmlns:a16="http://schemas.microsoft.com/office/drawing/2014/main" xmlns="" id="{630687CA-55AD-A846-AE7E-ADD411CB7183}"/>
              </a:ext>
            </a:extLst>
          </p:cNvPr>
          <p:cNvSpPr txBox="1"/>
          <p:nvPr/>
        </p:nvSpPr>
        <p:spPr>
          <a:xfrm>
            <a:off x="501173" y="61951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Patient 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description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6000"/>
                </a:srgbClr>
              </a:solidFill>
              <a:effectLst/>
              <a:uLnTx/>
              <a:uFillTx/>
              <a:latin typeface="Roboto Lt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xmlns="" id="{06BB2E8C-245D-40EA-AF3A-BEEFE909F878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8499764" cy="406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Patient History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Male, 79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yo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lvl="1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Previous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ight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internal carotid artery endarterectomy (CEA) performed two times in the past; 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ubsequent common-to-internal carotid artery bypass with great saphenous vein </a:t>
            </a:r>
          </a:p>
          <a:p>
            <a:pPr marL="800100" lvl="1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Actual </a:t>
            </a:r>
            <a:r>
              <a:rPr lang="en-US" sz="1800" noProof="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18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symptomatic stenosis of the right </a:t>
            </a: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common-to-internal carotid </a:t>
            </a:r>
            <a:r>
              <a:rPr lang="en-US" sz="18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artery venous bypass</a:t>
            </a:r>
          </a:p>
          <a:p>
            <a:pPr marL="800100" lvl="1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Peripheral arterial disease with occlusion of both external iliac arteries</a:t>
            </a: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xmlns="" id="{A092D904-780C-2FA9-604C-0F538ECD1C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F02BC9A-991B-56A0-4069-481A53E769CD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TextBox 70">
            <a:extLst>
              <a:ext uri="{FF2B5EF4-FFF2-40B4-BE49-F238E27FC236}">
                <a16:creationId xmlns:a16="http://schemas.microsoft.com/office/drawing/2014/main" xmlns="" id="{630687CA-55AD-A846-AE7E-ADD411CB7183}"/>
              </a:ext>
            </a:extLst>
          </p:cNvPr>
          <p:cNvSpPr txBox="1"/>
          <p:nvPr/>
        </p:nvSpPr>
        <p:spPr>
          <a:xfrm>
            <a:off x="501173" y="61951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Patient 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description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6000"/>
                </a:srgbClr>
              </a:solidFill>
              <a:effectLst/>
              <a:uLnTx/>
              <a:uFillTx/>
              <a:latin typeface="Roboto Lt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xmlns="" id="{06BB2E8C-245D-40EA-AF3A-BEEFE909F878}"/>
              </a:ext>
            </a:extLst>
          </p:cNvPr>
          <p:cNvSpPr txBox="1">
            <a:spLocks/>
          </p:cNvSpPr>
          <p:nvPr/>
        </p:nvSpPr>
        <p:spPr>
          <a:xfrm>
            <a:off x="838201" y="1825624"/>
            <a:ext cx="8499764" cy="3856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Patient History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  <a:p>
            <a:pPr marL="800100" lvl="1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Hepatocellular carcinoma Child-Pugh A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lvl="1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Hypertension</a:t>
            </a:r>
            <a:r>
              <a:rPr lang="en-US" sz="18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, hypercholesterolemia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lvl="1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Number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lesions: 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Indication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to CAS due to previous CEA</a:t>
            </a:r>
            <a:r>
              <a:rPr lang="en-US" sz="18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s and bypass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1" algn="just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      Medical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therapy</a:t>
            </a:r>
          </a:p>
          <a:p>
            <a:pPr marL="800100" lvl="1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Clopidogrel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75 mg chronically</a:t>
            </a:r>
          </a:p>
          <a:p>
            <a:pPr marL="800100" lvl="1" indent="-34290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ASA 100 mg started 7 days before the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intervention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xmlns="" id="{A092D904-780C-2FA9-604C-0F538ECD1C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4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0">
            <a:extLst>
              <a:ext uri="{FF2B5EF4-FFF2-40B4-BE49-F238E27FC236}">
                <a16:creationId xmlns:a16="http://schemas.microsoft.com/office/drawing/2014/main" xmlns="" id="{630687CA-55AD-A846-AE7E-ADD411CB7183}"/>
              </a:ext>
            </a:extLst>
          </p:cNvPr>
          <p:cNvSpPr txBox="1"/>
          <p:nvPr/>
        </p:nvSpPr>
        <p:spPr>
          <a:xfrm>
            <a:off x="501173" y="428940"/>
            <a:ext cx="951939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Description of the 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/>
                <a:ea typeface="+mn-ea"/>
                <a:cs typeface="+mn-cs"/>
              </a:rPr>
              <a:t>procedure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6000"/>
                </a:srgbClr>
              </a:solidFill>
              <a:effectLst/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E36126F-CEF2-421A-8F57-18432BD3B7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24C6B3-D3EF-7EA9-14BC-18F50624172E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4851434" y="6011286"/>
            <a:ext cx="1155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BASAL CTA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CTA p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154" t="29055" r="13477" b="11257"/>
          <a:stretch/>
        </p:blipFill>
        <p:spPr>
          <a:xfrm>
            <a:off x="2165184" y="2133600"/>
            <a:ext cx="6528393" cy="3877686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xmlns="" id="{06BB2E8C-245D-40EA-AF3A-BEEFE909F878}"/>
              </a:ext>
            </a:extLst>
          </p:cNvPr>
          <p:cNvSpPr txBox="1">
            <a:spLocks/>
          </p:cNvSpPr>
          <p:nvPr/>
        </p:nvSpPr>
        <p:spPr>
          <a:xfrm>
            <a:off x="838201" y="735913"/>
            <a:ext cx="8988552" cy="1368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R="0" lvl="1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Anatomic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description: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occlusion of both right and left external iliac arteries, angulated origin of R-CCA from Innominate artery. Presence of a venous bypass from the middle R-CCA to R-ICA with stenosis near to distal T-T anastomosis. 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0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xmlns="" id="{DBF8AE96-A13F-7A46-8666-8DF89727D96E}"/>
              </a:ext>
            </a:extLst>
          </p:cNvPr>
          <p:cNvSpPr txBox="1"/>
          <p:nvPr/>
        </p:nvSpPr>
        <p:spPr>
          <a:xfrm>
            <a:off x="501173" y="61951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Strategy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6000"/>
                  </a:srgbClr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and 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>
                    <a:alpha val="86000"/>
                  </a:srgbClr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approach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xmlns="" id="{0A888FC3-2C21-4353-AFEB-006238EA83B0}"/>
              </a:ext>
            </a:extLst>
          </p:cNvPr>
          <p:cNvSpPr txBox="1">
            <a:spLocks/>
          </p:cNvSpPr>
          <p:nvPr/>
        </p:nvSpPr>
        <p:spPr>
          <a:xfrm>
            <a:off x="785948" y="1734184"/>
            <a:ext cx="5042095" cy="19240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Description of the procedure</a:t>
            </a:r>
          </a:p>
          <a:p>
            <a:pPr marL="800100" lvl="1" indent="-342900" algn="l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sz="18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Access from right radial artery</a:t>
            </a:r>
          </a:p>
          <a:p>
            <a:pPr marL="800100" lvl="1" indent="-342900" algn="l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sz="18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Engagement of R-CCA with diagnostic 5F catheter</a:t>
            </a:r>
          </a:p>
          <a:p>
            <a:pPr marL="800100" lvl="1" indent="-342900" algn="l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sz="18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Positioning of a supportive but not extra-stiff guidewire in R-ECA</a:t>
            </a:r>
          </a:p>
          <a:p>
            <a:pPr marL="800100" lvl="1" indent="-342900" algn="l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sz="1800" dirty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Positioning </a:t>
            </a:r>
            <a:r>
              <a:rPr lang="en-US" sz="18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of a 90-cm long guiding 5F sheath at the proximal part of R-CCA</a:t>
            </a:r>
            <a:endParaRPr lang="en-US" sz="1800" b="1" dirty="0">
              <a:solidFill>
                <a:srgbClr val="70AD47">
                  <a:lumMod val="75000"/>
                </a:srgbClr>
              </a:solidFill>
              <a:latin typeface="Roboto Th" panose="0200000000000000000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4C8183-7B46-56ED-3670-067907AD8246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xmlns="" id="{0691BA45-EF25-4B4C-4669-0EC06D83BB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xmlns="" id="{0A888FC3-2C21-4353-AFEB-006238EA83B0}"/>
              </a:ext>
            </a:extLst>
          </p:cNvPr>
          <p:cNvSpPr txBox="1">
            <a:spLocks/>
          </p:cNvSpPr>
          <p:nvPr/>
        </p:nvSpPr>
        <p:spPr>
          <a:xfrm>
            <a:off x="785948" y="3889882"/>
            <a:ext cx="5042095" cy="17757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Devices used</a:t>
            </a:r>
          </a:p>
          <a:p>
            <a:pPr marL="800100" lvl="1" indent="-342900" algn="l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Terumo Radifocus 4F 10-cm radial introducer sheath </a:t>
            </a:r>
          </a:p>
          <a:p>
            <a:pPr marL="800100" lvl="1" indent="-342900" algn="l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sz="1600" dirty="0" err="1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Cordis</a:t>
            </a: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 Tempo Cobra II 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F 65 cm diagnostic catheter</a:t>
            </a:r>
          </a:p>
          <a:p>
            <a:pPr marL="800100" lvl="1" indent="-342900" algn="l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Terumo Advantage .035” 180 cm guidewire</a:t>
            </a:r>
          </a:p>
          <a:p>
            <a:pPr marL="800100" lvl="1" indent="-342900" algn="l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Terumo Destination guiding sheath </a:t>
            </a:r>
            <a:r>
              <a:rPr lang="sk-SK" sz="1600" dirty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5</a:t>
            </a:r>
            <a:r>
              <a:rPr lang="sk-SK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F </a:t>
            </a:r>
            <a:r>
              <a:rPr lang="sk-SK" sz="1600" dirty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90 cm </a:t>
            </a:r>
            <a:endParaRPr lang="en-US" sz="1600" dirty="0" smtClean="0">
              <a:solidFill>
                <a:prstClr val="black"/>
              </a:solidFill>
              <a:highlight>
                <a:srgbClr val="FFFF00"/>
              </a:highlight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US" sz="1500" b="1" dirty="0">
              <a:solidFill>
                <a:srgbClr val="70AD47">
                  <a:lumMod val="75000"/>
                </a:srgbClr>
              </a:solidFill>
              <a:latin typeface="Roboto Th" panose="020000000000000000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0291" y="5715000"/>
            <a:ext cx="1424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BASAL  ANGIO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agf pre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9305" r="19687"/>
          <a:stretch/>
        </p:blipFill>
        <p:spPr>
          <a:xfrm>
            <a:off x="5946195" y="84777"/>
            <a:ext cx="2959267" cy="563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xmlns="" id="{DBF8AE96-A13F-7A46-8666-8DF89727D96E}"/>
              </a:ext>
            </a:extLst>
          </p:cNvPr>
          <p:cNvSpPr txBox="1"/>
          <p:nvPr/>
        </p:nvSpPr>
        <p:spPr>
          <a:xfrm>
            <a:off x="501173" y="61951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Strategy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6000"/>
                  </a:srgbClr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and 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>
                    <a:alpha val="86000"/>
                  </a:srgbClr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approach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4C8183-7B46-56ED-3670-067907AD8246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xmlns="" id="{0691BA45-EF25-4B4C-4669-0EC06D83BB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0439" y="2641277"/>
            <a:ext cx="4108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GUIDING 5F SHEATH from </a:t>
            </a:r>
            <a:r>
              <a:rPr lang="en-US" sz="1600" smtClean="0">
                <a:latin typeface="Times New Roman" charset="0"/>
                <a:ea typeface="Times New Roman" charset="0"/>
                <a:cs typeface="Times New Roman" charset="0"/>
              </a:rPr>
              <a:t>right radial artery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3238" r="12033" b="17333"/>
          <a:stretch/>
        </p:blipFill>
        <p:spPr>
          <a:xfrm>
            <a:off x="5299841" y="1521115"/>
            <a:ext cx="4720722" cy="430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>
            <a:off x="4732388" y="2976032"/>
            <a:ext cx="656652" cy="634820"/>
          </a:xfrm>
          <a:prstGeom prst="straightConnector1">
            <a:avLst/>
          </a:prstGeom>
          <a:ln w="19050">
            <a:solidFill>
              <a:srgbClr val="00808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1" r="28884" b="46564"/>
          <a:stretch/>
        </p:blipFill>
        <p:spPr>
          <a:xfrm>
            <a:off x="394334" y="3793996"/>
            <a:ext cx="4597279" cy="203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Arrow Connector 14"/>
          <p:cNvCxnSpPr/>
          <p:nvPr/>
        </p:nvCxnSpPr>
        <p:spPr>
          <a:xfrm>
            <a:off x="3385771" y="3061342"/>
            <a:ext cx="316799" cy="1885412"/>
          </a:xfrm>
          <a:prstGeom prst="straightConnector1">
            <a:avLst/>
          </a:prstGeom>
          <a:ln w="19050">
            <a:solidFill>
              <a:srgbClr val="00808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xmlns="" id="{DBF8AE96-A13F-7A46-8666-8DF89727D96E}"/>
              </a:ext>
            </a:extLst>
          </p:cNvPr>
          <p:cNvSpPr txBox="1"/>
          <p:nvPr/>
        </p:nvSpPr>
        <p:spPr>
          <a:xfrm>
            <a:off x="501173" y="61951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Strategy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6000"/>
                  </a:srgbClr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and 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>
                    <a:alpha val="86000"/>
                  </a:srgbClr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approach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xmlns="" id="{0A888FC3-2C21-4353-AFEB-006238EA83B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042095" cy="158051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Description of the procedure</a:t>
            </a:r>
          </a:p>
          <a:p>
            <a:pPr marL="800100" lvl="1" indent="-342900" algn="l">
              <a:lnSpc>
                <a:spcPct val="150000"/>
              </a:lnSpc>
              <a:buFont typeface="+mj-lt"/>
              <a:buAutoNum type="arabicPeriod" startAt="4"/>
              <a:defRPr/>
            </a:pP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Crossing of the lesion</a:t>
            </a:r>
          </a:p>
          <a:p>
            <a:pPr marL="800100" lvl="1" indent="-342900" algn="l">
              <a:lnSpc>
                <a:spcPct val="150000"/>
              </a:lnSpc>
              <a:buFont typeface="+mj-lt"/>
              <a:buAutoNum type="arabicPeriod" startAt="4"/>
              <a:defRPr/>
            </a:pP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Positioning of  a dedicated filter in distal  R-ICA as EPD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4C8183-7B46-56ED-3670-067907AD8246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xmlns="" id="{0691BA45-EF25-4B4C-4669-0EC06D83BB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xmlns="" id="{0A888FC3-2C21-4353-AFEB-006238EA83B0}"/>
              </a:ext>
            </a:extLst>
          </p:cNvPr>
          <p:cNvSpPr txBox="1">
            <a:spLocks/>
          </p:cNvSpPr>
          <p:nvPr/>
        </p:nvSpPr>
        <p:spPr>
          <a:xfrm>
            <a:off x="838200" y="3749675"/>
            <a:ext cx="5042095" cy="17757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900" dirty="0" smtClean="0">
                <a:latin typeface="Times New Roman" charset="0"/>
                <a:ea typeface="Times New Roman" charset="0"/>
                <a:cs typeface="Times New Roman" charset="0"/>
              </a:rPr>
              <a:t>Devices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used</a:t>
            </a:r>
          </a:p>
          <a:p>
            <a:pPr marL="800100" lvl="1" indent="-342900" algn="l">
              <a:lnSpc>
                <a:spcPct val="150000"/>
              </a:lnSpc>
              <a:buFont typeface="+mj-lt"/>
              <a:buAutoNum type="arabicPeriod" startAt="4"/>
              <a:defRPr/>
            </a:pP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Abbott </a:t>
            </a:r>
            <a:r>
              <a:rPr lang="en-US" sz="1600" dirty="0" err="1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Spartacore</a:t>
            </a: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 Hi-Torque 0.014” guidewire </a:t>
            </a:r>
          </a:p>
          <a:p>
            <a:pPr marL="800100" lvl="1" indent="-342900" algn="l">
              <a:lnSpc>
                <a:spcPct val="150000"/>
              </a:lnSpc>
              <a:buFont typeface="+mj-lt"/>
              <a:buAutoNum type="arabicPeriod" startAt="4"/>
              <a:defRPr/>
            </a:pP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Medtronic </a:t>
            </a:r>
            <a:r>
              <a:rPr lang="en-US" sz="1600" dirty="0" err="1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SpiderFx</a:t>
            </a: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 EPD 6 mm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1" r="23422"/>
          <a:stretch/>
        </p:blipFill>
        <p:spPr>
          <a:xfrm>
            <a:off x="6694812" y="49938"/>
            <a:ext cx="2321720" cy="587828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62105" y="930508"/>
            <a:ext cx="854427" cy="307777"/>
            <a:chOff x="9141950" y="1258820"/>
            <a:chExt cx="854427" cy="307777"/>
          </a:xfrm>
        </p:grpSpPr>
        <p:sp>
          <p:nvSpPr>
            <p:cNvPr id="8" name="TextBox 7"/>
            <p:cNvSpPr txBox="1"/>
            <p:nvPr/>
          </p:nvSpPr>
          <p:spPr>
            <a:xfrm>
              <a:off x="9348699" y="1258820"/>
              <a:ext cx="6476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FF0000"/>
                  </a:solidFill>
                </a:rPr>
                <a:t>FILTER</a:t>
              </a:r>
              <a:endParaRPr lang="en-US" sz="140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9141950" y="1295400"/>
              <a:ext cx="255735" cy="106724"/>
            </a:xfrm>
            <a:prstGeom prst="straightConnector1">
              <a:avLst/>
            </a:prstGeom>
            <a:ln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8070743" y="2539351"/>
            <a:ext cx="824226" cy="307777"/>
            <a:chOff x="9141950" y="1258820"/>
            <a:chExt cx="824226" cy="307777"/>
          </a:xfrm>
        </p:grpSpPr>
        <p:sp>
          <p:nvSpPr>
            <p:cNvPr id="14" name="TextBox 13"/>
            <p:cNvSpPr txBox="1"/>
            <p:nvPr/>
          </p:nvSpPr>
          <p:spPr>
            <a:xfrm>
              <a:off x="9348699" y="1258820"/>
              <a:ext cx="617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lesion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9141950" y="1295400"/>
              <a:ext cx="255735" cy="106724"/>
            </a:xfrm>
            <a:prstGeom prst="straightConnector1">
              <a:avLst/>
            </a:prstGeom>
            <a:ln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91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xmlns="" id="{DBF8AE96-A13F-7A46-8666-8DF89727D96E}"/>
              </a:ext>
            </a:extLst>
          </p:cNvPr>
          <p:cNvSpPr txBox="1"/>
          <p:nvPr/>
        </p:nvSpPr>
        <p:spPr>
          <a:xfrm>
            <a:off x="501173" y="61951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Strategy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6000"/>
                  </a:srgbClr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and 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>
                    <a:alpha val="86000"/>
                  </a:srgbClr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approach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4C8183-7B46-56ED-3670-067907AD8246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xmlns="" id="{B71AABF1-C835-DED4-84E5-6AA0907C03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xmlns="" id="{0A888FC3-2C21-4353-AFEB-006238EA83B0}"/>
              </a:ext>
            </a:extLst>
          </p:cNvPr>
          <p:cNvSpPr txBox="1">
            <a:spLocks/>
          </p:cNvSpPr>
          <p:nvPr/>
        </p:nvSpPr>
        <p:spPr>
          <a:xfrm>
            <a:off x="815899" y="1569147"/>
            <a:ext cx="5350726" cy="406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Stent implantation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Stenting </a:t>
            </a: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area</a:t>
            </a:r>
            <a:endParaRPr lang="en-US" sz="1600" dirty="0">
              <a:solidFill>
                <a:srgbClr val="70AD47">
                  <a:lumMod val="75000"/>
                </a:srgb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2" algn="l">
              <a:lnSpc>
                <a:spcPct val="100000"/>
              </a:lnSpc>
              <a:defRPr/>
            </a:pPr>
            <a:r>
              <a:rPr lang="en-US" sz="14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Size of target vessel </a:t>
            </a:r>
            <a:r>
              <a:rPr lang="en-US" sz="14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location (mm):    </a:t>
            </a:r>
          </a:p>
          <a:p>
            <a:pPr lvl="2" algn="l">
              <a:lnSpc>
                <a:spcPct val="100000"/>
              </a:lnSpc>
              <a:defRPr/>
            </a:pPr>
            <a:r>
              <a:rPr lang="en-US" sz="14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Proximal diameter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:   4.5 mm</a:t>
            </a:r>
          </a:p>
          <a:p>
            <a:pPr lvl="2" algn="l">
              <a:lnSpc>
                <a:spcPct val="100000"/>
              </a:lnSpc>
              <a:defRPr/>
            </a:pPr>
            <a:r>
              <a:rPr lang="en-US" sz="1400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Distal diameter: 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      4.5 mm</a:t>
            </a:r>
          </a:p>
          <a:p>
            <a:pPr lvl="2" algn="l">
              <a:lnSpc>
                <a:spcPct val="100000"/>
              </a:lnSpc>
              <a:defRPr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Length:	           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10 mm</a:t>
            </a:r>
          </a:p>
          <a:p>
            <a:pPr lvl="2" algn="l">
              <a:lnSpc>
                <a:spcPct val="100000"/>
              </a:lnSpc>
              <a:defRPr/>
            </a:pPr>
            <a:endParaRPr lang="en-US" sz="1300" dirty="0">
              <a:solidFill>
                <a:srgbClr val="70AD47">
                  <a:lumMod val="75000"/>
                </a:srgb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marR="0" lvl="1" indent="-342900" algn="l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Stent 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size</a:t>
            </a:r>
          </a:p>
          <a:p>
            <a:pPr lvl="2" algn="l">
              <a:lnSpc>
                <a:spcPct val="100000"/>
              </a:lnSpc>
              <a:defRPr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Stent used:	           Terumo ROADSAVER  5 x 20 mm</a:t>
            </a:r>
          </a:p>
          <a:p>
            <a:pPr lvl="2" algn="l">
              <a:lnSpc>
                <a:spcPct val="100000"/>
              </a:lnSpc>
              <a:defRPr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Diameter:	           5 mm	</a:t>
            </a:r>
          </a:p>
          <a:p>
            <a:pPr lvl="2" algn="l">
              <a:lnSpc>
                <a:spcPct val="100000"/>
              </a:lnSpc>
              <a:defRPr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Length:	           20 mm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	</a:t>
            </a:r>
            <a:endParaRPr lang="en-US" sz="1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800100" marR="0" lvl="1" indent="-342900" algn="l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Post </a:t>
            </a:r>
            <a:r>
              <a:rPr lang="en-US" sz="1600" dirty="0">
                <a:solidFill>
                  <a:srgbClr val="70AD47">
                    <a:lumMod val="75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dilatation </a:t>
            </a:r>
          </a:p>
          <a:p>
            <a:pPr lvl="2" algn="l">
              <a:lnSpc>
                <a:spcPct val="100000"/>
              </a:lnSpc>
              <a:defRPr/>
            </a:pPr>
            <a:r>
              <a:rPr lang="en-US" sz="1400" dirty="0" err="1" smtClean="0">
                <a:latin typeface="Times New Roman" charset="0"/>
                <a:ea typeface="Times New Roman" charset="0"/>
                <a:cs typeface="Times New Roman" charset="0"/>
              </a:rPr>
              <a:t>Postdilatation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 of the stent with Sterling balloon 5 x 20 mm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" r="12184" b="30274"/>
          <a:stretch/>
        </p:blipFill>
        <p:spPr>
          <a:xfrm>
            <a:off x="6340839" y="1402124"/>
            <a:ext cx="3559803" cy="3662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94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0">
            <a:extLst>
              <a:ext uri="{FF2B5EF4-FFF2-40B4-BE49-F238E27FC236}">
                <a16:creationId xmlns:a16="http://schemas.microsoft.com/office/drawing/2014/main" xmlns="" id="{DBF8AE96-A13F-7A46-8666-8DF89727D96E}"/>
              </a:ext>
            </a:extLst>
          </p:cNvPr>
          <p:cNvSpPr txBox="1"/>
          <p:nvPr/>
        </p:nvSpPr>
        <p:spPr>
          <a:xfrm>
            <a:off x="501173" y="619514"/>
            <a:ext cx="9519390" cy="5693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 Th" panose="02000000000000000000" pitchFamily="2" charset="0"/>
                <a:ea typeface="+mn-ea"/>
                <a:cs typeface="+mn-cs"/>
              </a:rPr>
              <a:t>Strategy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6000"/>
                  </a:srgbClr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and 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>
                    <a:alpha val="86000"/>
                  </a:srgbClr>
                </a:solidFill>
                <a:effectLst/>
                <a:uLnTx/>
                <a:uFillTx/>
                <a:latin typeface="Roboto Lt" panose="02000000000000000000" pitchFamily="2" charset="0"/>
                <a:ea typeface="+mn-ea"/>
                <a:cs typeface="+mn-cs"/>
              </a:rPr>
              <a:t>approach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Roboto Th" panose="0200000000000000000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4C8183-7B46-56ED-3670-067907AD8246}"/>
              </a:ext>
            </a:extLst>
          </p:cNvPr>
          <p:cNvSpPr/>
          <p:nvPr/>
        </p:nvSpPr>
        <p:spPr>
          <a:xfrm>
            <a:off x="8497957" y="6450496"/>
            <a:ext cx="1679713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n 5">
            <a:extLst>
              <a:ext uri="{FF2B5EF4-FFF2-40B4-BE49-F238E27FC236}">
                <a16:creationId xmlns:a16="http://schemas.microsoft.com/office/drawing/2014/main" xmlns="" id="{B71AABF1-C835-DED4-84E5-6AA0907C03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82" y="0"/>
            <a:ext cx="3336218" cy="1402124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xmlns="" id="{0A888FC3-2C21-4353-AFEB-006238EA83B0}"/>
              </a:ext>
            </a:extLst>
          </p:cNvPr>
          <p:cNvSpPr txBox="1">
            <a:spLocks/>
          </p:cNvSpPr>
          <p:nvPr/>
        </p:nvSpPr>
        <p:spPr>
          <a:xfrm>
            <a:off x="4672282" y="730466"/>
            <a:ext cx="5350726" cy="445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500"/>
              </a:spcBef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Stent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implantation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4" r="31737" b="12995"/>
          <a:stretch/>
        </p:blipFill>
        <p:spPr>
          <a:xfrm>
            <a:off x="1455069" y="1253359"/>
            <a:ext cx="1830571" cy="4432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r="28372" b="12769"/>
          <a:stretch/>
        </p:blipFill>
        <p:spPr>
          <a:xfrm>
            <a:off x="3833521" y="1253359"/>
            <a:ext cx="2618169" cy="4432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8" r="26802" b="9379"/>
          <a:stretch/>
        </p:blipFill>
        <p:spPr>
          <a:xfrm>
            <a:off x="6971106" y="1253359"/>
            <a:ext cx="2675728" cy="44325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4502" y="5715000"/>
            <a:ext cx="19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AFTER BALLOONING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8809" y="5715000"/>
            <a:ext cx="1997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Times New Roman" charset="0"/>
                <a:ea typeface="Times New Roman" charset="0"/>
                <a:cs typeface="Times New Roman" charset="0"/>
              </a:rPr>
              <a:t>STENT DEPLOYMENT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7821" y="5714999"/>
            <a:ext cx="1704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POST DILATATION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8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127C3B68DD504295C478402DC66187" ma:contentTypeVersion="14" ma:contentTypeDescription="Create a new document." ma:contentTypeScope="" ma:versionID="32cba87ca230d0cd3212eaac9f9627f1">
  <xsd:schema xmlns:xsd="http://www.w3.org/2001/XMLSchema" xmlns:xs="http://www.w3.org/2001/XMLSchema" xmlns:p="http://schemas.microsoft.com/office/2006/metadata/properties" xmlns:ns3="75f9b482-7e6c-443a-9e5f-23d849240ab4" xmlns:ns4="16abf33c-5208-4e06-8404-8b1616d845c1" targetNamespace="http://schemas.microsoft.com/office/2006/metadata/properties" ma:root="true" ma:fieldsID="89833d1e39853f29d672870e22911c82" ns3:_="" ns4:_="">
    <xsd:import namespace="75f9b482-7e6c-443a-9e5f-23d849240ab4"/>
    <xsd:import namespace="16abf33c-5208-4e06-8404-8b1616d845c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9b482-7e6c-443a-9e5f-23d849240a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abf33c-5208-4e06-8404-8b1616d845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CB598B-4E45-471A-A35E-8381987897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B7A615-4798-416B-B8E0-D20B87094912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16abf33c-5208-4e06-8404-8b1616d845c1"/>
    <ds:schemaRef ds:uri="75f9b482-7e6c-443a-9e5f-23d849240ab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7839120-261E-4D41-AD57-7E3D07643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f9b482-7e6c-443a-9e5f-23d849240ab4"/>
    <ds:schemaRef ds:uri="16abf33c-5208-4e06-8404-8b1616d845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419</TotalTime>
  <Words>383</Words>
  <Application>Microsoft Macintosh PowerPoint</Application>
  <PresentationFormat>Widescreen</PresentationFormat>
  <Paragraphs>74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Roboto Lt</vt:lpstr>
      <vt:lpstr>Roboto Th</vt:lpstr>
      <vt:lpstr>Times New Roman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Terumo Europe N.V.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 Talk</dc:title>
  <dc:creator>Rachkidi Diana</dc:creator>
  <cp:lastModifiedBy>Microsoft Office User</cp:lastModifiedBy>
  <cp:revision>126</cp:revision>
  <dcterms:created xsi:type="dcterms:W3CDTF">2020-06-02T13:06:48Z</dcterms:created>
  <dcterms:modified xsi:type="dcterms:W3CDTF">2023-11-14T13:40:01Z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0x01010011127C3B68DD504295C478402DC66187</vt:lpwstr>
  </property>
</Properties>
</file>